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6.xml" ContentType="application/vnd.openxmlformats-officedocument.theme+xml"/>
  <Override PartName="/ppt/tags/tag8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8.xml" ContentType="application/vnd.openxmlformats-officedocument.presentationml.tags+xml"/>
  <Override PartName="/ppt/notesSlides/notesSlide15.xml" ContentType="application/vnd.openxmlformats-officedocument.presentationml.notesSlide+xml"/>
  <Override PartName="/ppt/webextensions/webextension1.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17.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webextensions/webextension2.xml" ContentType="application/vnd.ms-office.webextension+xml"/>
  <Override PartName="/ppt/tags/tag91.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92.xml" ContentType="application/vnd.openxmlformats-officedocument.presentationml.tags+xml"/>
  <Override PartName="/ppt/webextensions/webextension3.xml" ContentType="application/vnd.ms-office.webextension+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04.xml" ContentType="application/vnd.openxmlformats-officedocument.presentationml.notesSlide+xml"/>
  <Override PartName="/ppt/tags/tag97.xml" ContentType="application/vnd.openxmlformats-officedocument.presentationml.tags+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57" r:id="rId7"/>
    <p:sldMasterId id="2147483858" r:id="rId8"/>
  </p:sldMasterIdLst>
  <p:notesMasterIdLst>
    <p:notesMasterId r:id="rId160"/>
  </p:notesMasterIdLst>
  <p:sldIdLst>
    <p:sldId id="2076138582" r:id="rId9"/>
    <p:sldId id="2147469875" r:id="rId10"/>
    <p:sldId id="2146846733" r:id="rId11"/>
    <p:sldId id="2146846734" r:id="rId12"/>
    <p:sldId id="2076138446" r:id="rId13"/>
    <p:sldId id="2146846731" r:id="rId14"/>
    <p:sldId id="2076138209" r:id="rId15"/>
    <p:sldId id="2147469876" r:id="rId16"/>
    <p:sldId id="2076138467" r:id="rId17"/>
    <p:sldId id="2076138478" r:id="rId18"/>
    <p:sldId id="2076138479" r:id="rId19"/>
    <p:sldId id="2076138480" r:id="rId20"/>
    <p:sldId id="2076137545" r:id="rId21"/>
    <p:sldId id="2076138333" r:id="rId22"/>
    <p:sldId id="2076138508" r:id="rId23"/>
    <p:sldId id="2076138325" r:id="rId24"/>
    <p:sldId id="2076138558" r:id="rId25"/>
    <p:sldId id="2076138559" r:id="rId26"/>
    <p:sldId id="2076138557" r:id="rId27"/>
    <p:sldId id="1841" r:id="rId28"/>
    <p:sldId id="2076137318" r:id="rId29"/>
    <p:sldId id="2076138579" r:id="rId30"/>
    <p:sldId id="2076138578" r:id="rId31"/>
    <p:sldId id="2076138594" r:id="rId32"/>
    <p:sldId id="2147469877" r:id="rId33"/>
    <p:sldId id="2076138392" r:id="rId34"/>
    <p:sldId id="2076138393" r:id="rId35"/>
    <p:sldId id="2076137543" r:id="rId36"/>
    <p:sldId id="2076138397" r:id="rId37"/>
    <p:sldId id="2076138396" r:id="rId38"/>
    <p:sldId id="2076137544" r:id="rId39"/>
    <p:sldId id="2076138399" r:id="rId40"/>
    <p:sldId id="2076138382" r:id="rId41"/>
    <p:sldId id="2076138383" r:id="rId42"/>
    <p:sldId id="2076138384" r:id="rId43"/>
    <p:sldId id="2076138568" r:id="rId44"/>
    <p:sldId id="2147469883" r:id="rId45"/>
    <p:sldId id="2076138584" r:id="rId46"/>
    <p:sldId id="2076138486" r:id="rId47"/>
    <p:sldId id="2076138487" r:id="rId48"/>
    <p:sldId id="2076138488" r:id="rId49"/>
    <p:sldId id="2076138489" r:id="rId50"/>
    <p:sldId id="2076138491" r:id="rId51"/>
    <p:sldId id="2076138490" r:id="rId52"/>
    <p:sldId id="2076138468" r:id="rId53"/>
    <p:sldId id="2076138469" r:id="rId54"/>
    <p:sldId id="2076138470" r:id="rId55"/>
    <p:sldId id="2076138326" r:id="rId56"/>
    <p:sldId id="10052" r:id="rId57"/>
    <p:sldId id="2076138460" r:id="rId58"/>
    <p:sldId id="2076138374" r:id="rId59"/>
    <p:sldId id="2076138375" r:id="rId60"/>
    <p:sldId id="2076138376" r:id="rId61"/>
    <p:sldId id="2076138443" r:id="rId62"/>
    <p:sldId id="2076138444" r:id="rId63"/>
    <p:sldId id="2076138445" r:id="rId64"/>
    <p:sldId id="2076138566" r:id="rId65"/>
    <p:sldId id="2076137574" r:id="rId66"/>
    <p:sldId id="282" r:id="rId67"/>
    <p:sldId id="2076137575" r:id="rId68"/>
    <p:sldId id="2076137582" r:id="rId69"/>
    <p:sldId id="2076137583" r:id="rId70"/>
    <p:sldId id="2076138567" r:id="rId71"/>
    <p:sldId id="2076138481" r:id="rId72"/>
    <p:sldId id="1370" r:id="rId73"/>
    <p:sldId id="2076138482" r:id="rId74"/>
    <p:sldId id="2076138328" r:id="rId75"/>
    <p:sldId id="2076137739" r:id="rId76"/>
    <p:sldId id="2076138331" r:id="rId77"/>
    <p:sldId id="2076138359" r:id="rId78"/>
    <p:sldId id="2076138518" r:id="rId79"/>
    <p:sldId id="2076138519" r:id="rId80"/>
    <p:sldId id="2076138520" r:id="rId81"/>
    <p:sldId id="2076138521" r:id="rId82"/>
    <p:sldId id="2147469884" r:id="rId83"/>
    <p:sldId id="2147469885" r:id="rId84"/>
    <p:sldId id="2076138523" r:id="rId85"/>
    <p:sldId id="2076138307" r:id="rId86"/>
    <p:sldId id="2147469886" r:id="rId87"/>
    <p:sldId id="2076138525" r:id="rId88"/>
    <p:sldId id="2076138532" r:id="rId89"/>
    <p:sldId id="2076138527" r:id="rId90"/>
    <p:sldId id="2076138534" r:id="rId91"/>
    <p:sldId id="2076138533" r:id="rId92"/>
    <p:sldId id="2076138529" r:id="rId93"/>
    <p:sldId id="2076138531" r:id="rId94"/>
    <p:sldId id="2076138528" r:id="rId95"/>
    <p:sldId id="2076138530" r:id="rId96"/>
    <p:sldId id="2076138535" r:id="rId97"/>
    <p:sldId id="2076138310" r:id="rId98"/>
    <p:sldId id="2076138308" r:id="rId99"/>
    <p:sldId id="2076138494" r:id="rId100"/>
    <p:sldId id="2076138500" r:id="rId101"/>
    <p:sldId id="2076138495" r:id="rId102"/>
    <p:sldId id="2076138496" r:id="rId103"/>
    <p:sldId id="2076138497" r:id="rId104"/>
    <p:sldId id="2076138498" r:id="rId105"/>
    <p:sldId id="2076138499" r:id="rId106"/>
    <p:sldId id="2147469887" r:id="rId107"/>
    <p:sldId id="2147469878" r:id="rId108"/>
    <p:sldId id="2147469879" r:id="rId109"/>
    <p:sldId id="2076138447" r:id="rId110"/>
    <p:sldId id="2076138448" r:id="rId111"/>
    <p:sldId id="2076138569" r:id="rId112"/>
    <p:sldId id="2076138585" r:id="rId113"/>
    <p:sldId id="2076138586" r:id="rId114"/>
    <p:sldId id="2076138570" r:id="rId115"/>
    <p:sldId id="2076138571" r:id="rId116"/>
    <p:sldId id="2076138572" r:id="rId117"/>
    <p:sldId id="2076138573" r:id="rId118"/>
    <p:sldId id="2147469888" r:id="rId119"/>
    <p:sldId id="2076138575" r:id="rId120"/>
    <p:sldId id="2147469880" r:id="rId121"/>
    <p:sldId id="2147469881" r:id="rId122"/>
    <p:sldId id="2076138314" r:id="rId123"/>
    <p:sldId id="2076138315" r:id="rId124"/>
    <p:sldId id="2076138507" r:id="rId125"/>
    <p:sldId id="2076138501" r:id="rId126"/>
    <p:sldId id="2076138506" r:id="rId127"/>
    <p:sldId id="2076138502" r:id="rId128"/>
    <p:sldId id="2076138503" r:id="rId129"/>
    <p:sldId id="2076138504" r:id="rId130"/>
    <p:sldId id="2076138505" r:id="rId131"/>
    <p:sldId id="2147469889" r:id="rId132"/>
    <p:sldId id="2076138316" r:id="rId133"/>
    <p:sldId id="2147469891" r:id="rId134"/>
    <p:sldId id="2147469892" r:id="rId135"/>
    <p:sldId id="2076138510" r:id="rId136"/>
    <p:sldId id="2076138509" r:id="rId137"/>
    <p:sldId id="2076138512" r:id="rId138"/>
    <p:sldId id="2147469890" r:id="rId139"/>
    <p:sldId id="2076138513" r:id="rId140"/>
    <p:sldId id="2147469893" r:id="rId141"/>
    <p:sldId id="2076138524" r:id="rId142"/>
    <p:sldId id="2076138318" r:id="rId143"/>
    <p:sldId id="2147469894" r:id="rId144"/>
    <p:sldId id="2147469895" r:id="rId145"/>
    <p:sldId id="2076138377" r:id="rId146"/>
    <p:sldId id="2076138450" r:id="rId147"/>
    <p:sldId id="2076138561" r:id="rId148"/>
    <p:sldId id="1385" r:id="rId149"/>
    <p:sldId id="2147469882" r:id="rId150"/>
    <p:sldId id="2076138305" r:id="rId151"/>
    <p:sldId id="2076138580" r:id="rId152"/>
    <p:sldId id="2076138581" r:id="rId153"/>
    <p:sldId id="2076138208" r:id="rId154"/>
    <p:sldId id="2146846735" r:id="rId155"/>
    <p:sldId id="2147469896" r:id="rId156"/>
    <p:sldId id="2146846729" r:id="rId157"/>
    <p:sldId id="2147469897" r:id="rId158"/>
    <p:sldId id="2076138226"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582"/>
            <p14:sldId id="2147469875"/>
            <p14:sldId id="2146846733"/>
            <p14:sldId id="2146846734"/>
            <p14:sldId id="2076138446"/>
            <p14:sldId id="2146846731"/>
            <p14:sldId id="2076138209"/>
          </p14:sldIdLst>
        </p14:section>
        <p14:section name="Azure Security Center" id="{3A50B912-06AB-4B4F-8DBD-FA484974B469}">
          <p14:sldIdLst>
            <p14:sldId id="2147469876"/>
            <p14:sldId id="2076138467"/>
            <p14:sldId id="2076138478"/>
            <p14:sldId id="2076138479"/>
            <p14:sldId id="2076138480"/>
            <p14:sldId id="2076137545"/>
            <p14:sldId id="2076138333"/>
            <p14:sldId id="2076138508"/>
          </p14:sldIdLst>
        </p14:section>
        <p14:section name="Azure Defender" id="{50E05ECA-BDEA-44BA-B82A-2A844AB9DC7C}">
          <p14:sldIdLst>
            <p14:sldId id="2076138325"/>
            <p14:sldId id="2076138558"/>
            <p14:sldId id="2076138559"/>
            <p14:sldId id="2076138557"/>
            <p14:sldId id="1841"/>
            <p14:sldId id="2076137318"/>
            <p14:sldId id="2076138579"/>
            <p14:sldId id="2076138578"/>
          </p14:sldIdLst>
        </p14:section>
        <p14:section name="Break" id="{BDFBF1C4-34E0-4C50-BAEB-E366DB8A2586}">
          <p14:sldIdLst>
            <p14:sldId id="2076138594"/>
            <p14:sldId id="2147469877"/>
          </p14:sldIdLst>
        </p14:section>
        <p14:section name="Azure Arc" id="{A10F9C03-D74B-41D1-AB49-7A5878687D87}">
          <p14:sldIdLst>
            <p14:sldId id="2076138392"/>
            <p14:sldId id="2076138393"/>
            <p14:sldId id="2076137543"/>
            <p14:sldId id="2076138397"/>
            <p14:sldId id="2076138396"/>
            <p14:sldId id="2076137544"/>
            <p14:sldId id="2076138399"/>
          </p14:sldIdLst>
        </p14:section>
        <p14:section name="Azure Lighthouse" id="{681FC1F4-E34D-473B-8723-21FDB4E3E771}">
          <p14:sldIdLst>
            <p14:sldId id="2076138382"/>
            <p14:sldId id="2076138383"/>
            <p14:sldId id="2076138384"/>
          </p14:sldIdLst>
        </p14:section>
        <p14:section name="Azure Purview" id="{DEEB3752-AC7C-4F80-96BB-2578F0E31994}">
          <p14:sldIdLst>
            <p14:sldId id="2076138568"/>
            <p14:sldId id="2147469883"/>
            <p14:sldId id="2076138584"/>
          </p14:sldIdLst>
        </p14:section>
        <p14:section name="Azure Policy" id="{DADB4019-4B71-40C3-A139-A88D6E81E1C1}">
          <p14:sldIdLst>
            <p14:sldId id="2076138486"/>
            <p14:sldId id="2076138487"/>
            <p14:sldId id="2076138488"/>
            <p14:sldId id="2076138489"/>
            <p14:sldId id="2076138491"/>
            <p14:sldId id="2076138490"/>
          </p14:sldIdLst>
        </p14:section>
        <p14:section name="Recommendations" id="{777EE732-F3BE-45A2-A74C-BAB111D90D41}">
          <p14:sldIdLst>
            <p14:sldId id="2076138468"/>
            <p14:sldId id="2076138469"/>
            <p14:sldId id="2076138470"/>
          </p14:sldIdLst>
        </p14:section>
        <p14:section name="Microsoft 365 Defender" id="{B12E073A-45B8-40E8-A502-41D1DFEDCFE5}">
          <p14:sldIdLst>
            <p14:sldId id="2076138326"/>
            <p14:sldId id="10052"/>
            <p14:sldId id="2076138460"/>
            <p14:sldId id="2076138374"/>
            <p14:sldId id="2076138375"/>
            <p14:sldId id="2076138376"/>
            <p14:sldId id="2076138443"/>
            <p14:sldId id="2076138444"/>
            <p14:sldId id="2076138445"/>
          </p14:sldIdLst>
        </p14:section>
        <p14:section name="Azure Identity" id="{B94C5CF5-3B73-41CD-9BA8-AF9F105D0A3C}">
          <p14:sldIdLst>
            <p14:sldId id="2076138566"/>
            <p14:sldId id="2076137574"/>
            <p14:sldId id="282"/>
            <p14:sldId id="2076137575"/>
            <p14:sldId id="2076137582"/>
            <p14:sldId id="2076137583"/>
            <p14:sldId id="2076138567"/>
            <p14:sldId id="2076138481"/>
          </p14:sldIdLst>
        </p14:section>
        <p14:section name="Azure Defender - Part I" id="{3A360AFD-398B-4137-9463-A1369FC75A5C}">
          <p14:sldIdLst>
            <p14:sldId id="1370"/>
            <p14:sldId id="2076138482"/>
          </p14:sldIdLst>
        </p14:section>
        <p14:section name="VM Vulnerability Assessments" id="{A855E186-75BA-4751-9A3E-28F12704E046}">
          <p14:sldIdLst>
            <p14:sldId id="2076138328"/>
            <p14:sldId id="2076137739"/>
            <p14:sldId id="2076138331"/>
            <p14:sldId id="2076138359"/>
            <p14:sldId id="2076138518"/>
            <p14:sldId id="2076138519"/>
            <p14:sldId id="2076138520"/>
            <p14:sldId id="2076138521"/>
            <p14:sldId id="2147469884"/>
            <p14:sldId id="2147469885"/>
          </p14:sldIdLst>
        </p14:section>
        <p14:section name="SQL Vulnerability Assessments" id="{7E4630E3-88E0-4E0B-BBF3-486E0942827C}">
          <p14:sldIdLst>
            <p14:sldId id="2076138523"/>
            <p14:sldId id="2076138307"/>
            <p14:sldId id="2147469886"/>
            <p14:sldId id="2076138525"/>
            <p14:sldId id="2076138532"/>
            <p14:sldId id="2076138527"/>
            <p14:sldId id="2076138534"/>
            <p14:sldId id="2076138533"/>
            <p14:sldId id="2076138529"/>
            <p14:sldId id="2076138531"/>
            <p14:sldId id="2076138528"/>
            <p14:sldId id="2076138530"/>
            <p14:sldId id="2076138535"/>
          </p14:sldIdLst>
        </p14:section>
        <p14:section name="File Integrity" id="{AA6830BC-212D-4371-91B3-A95D575E2B2C}">
          <p14:sldIdLst>
            <p14:sldId id="2076138310"/>
            <p14:sldId id="2076138308"/>
            <p14:sldId id="2076138494"/>
            <p14:sldId id="2076138500"/>
            <p14:sldId id="2076138495"/>
            <p14:sldId id="2076138496"/>
            <p14:sldId id="2076138497"/>
            <p14:sldId id="2076138498"/>
            <p14:sldId id="2076138499"/>
            <p14:sldId id="2147469887"/>
          </p14:sldIdLst>
        </p14:section>
        <p14:section name="Break" id="{1D799A26-7069-4676-AE33-C0232E504F89}">
          <p14:sldIdLst>
            <p14:sldId id="2147469878"/>
            <p14:sldId id="2147469879"/>
          </p14:sldIdLst>
        </p14:section>
        <p14:section name="Activity 1 : Azure Defender" id="{0C8243A7-7597-438B-A7C5-38179334D1DE}">
          <p14:sldIdLst>
            <p14:sldId id="2076138447"/>
            <p14:sldId id="2076138448"/>
          </p14:sldIdLst>
        </p14:section>
        <p14:section name="Labs" id="{30EC9674-8980-4B17-AB31-E18DB90318AB}">
          <p14:sldIdLst>
            <p14:sldId id="2076138569"/>
            <p14:sldId id="2076138585"/>
            <p14:sldId id="2076138586"/>
            <p14:sldId id="2076138570"/>
            <p14:sldId id="2076138571"/>
            <p14:sldId id="2076138572"/>
            <p14:sldId id="2076138573"/>
            <p14:sldId id="2147469888"/>
            <p14:sldId id="2076138575"/>
          </p14:sldIdLst>
        </p14:section>
        <p14:section name="Long Break" id="{9DE075DF-F34C-4FD2-BCCF-26849B078E51}">
          <p14:sldIdLst>
            <p14:sldId id="2147469880"/>
            <p14:sldId id="2147469881"/>
          </p14:sldIdLst>
        </p14:section>
        <p14:section name="Adaptive Application Control" id="{67328F98-2A1E-4A49-BC1B-A6E3D4033CC0}">
          <p14:sldIdLst>
            <p14:sldId id="2076138314"/>
            <p14:sldId id="2076138315"/>
            <p14:sldId id="2076138507"/>
            <p14:sldId id="2076138501"/>
            <p14:sldId id="2076138506"/>
            <p14:sldId id="2076138502"/>
            <p14:sldId id="2076138503"/>
            <p14:sldId id="2076138504"/>
            <p14:sldId id="2076138505"/>
            <p14:sldId id="2147469889"/>
          </p14:sldIdLst>
        </p14:section>
        <p14:section name="JIT VM Access" id="{A64FD405-A39C-4FD5-A1A9-3D9B2DADA211}">
          <p14:sldIdLst>
            <p14:sldId id="2076138316"/>
            <p14:sldId id="2147469891"/>
            <p14:sldId id="2147469892"/>
            <p14:sldId id="2076138510"/>
            <p14:sldId id="2076138509"/>
            <p14:sldId id="2076138512"/>
            <p14:sldId id="2147469890"/>
          </p14:sldIdLst>
        </p14:section>
        <p14:section name="Azure Bastion" id="{93B851F1-4315-4054-BF9D-10F68F162236}">
          <p14:sldIdLst>
            <p14:sldId id="2076138513"/>
            <p14:sldId id="2147469893"/>
            <p14:sldId id="2076138524"/>
          </p14:sldIdLst>
        </p14:section>
        <p14:section name="Adaptive Network Hardening" id="{688EE4A2-8932-43DC-A67F-C19015162B5D}">
          <p14:sldIdLst>
            <p14:sldId id="2076138318"/>
            <p14:sldId id="2147469894"/>
            <p14:sldId id="2147469895"/>
          </p14:sldIdLst>
        </p14:section>
        <p14:section name="Case Studies" id="{2415D078-5A96-402F-B2A9-35E19BB6A187}">
          <p14:sldIdLst>
            <p14:sldId id="2076138377"/>
            <p14:sldId id="2076138450"/>
            <p14:sldId id="2076138561"/>
          </p14:sldIdLst>
        </p14:section>
        <p14:section name="Activity 2 : Azure Defender Discussion" id="{BB4ABBD6-DACC-47C5-830A-10ACC347A35B}">
          <p14:sldIdLst>
            <p14:sldId id="1385"/>
            <p14:sldId id="2147469882"/>
          </p14:sldIdLst>
        </p14:section>
        <p14:section name="Labs" id="{7E0EDBE3-F285-42E7-9435-EE5D15EBBED9}">
          <p14:sldIdLst>
            <p14:sldId id="2076138305"/>
            <p14:sldId id="2076138580"/>
            <p14:sldId id="2076138581"/>
          </p14:sldIdLst>
        </p14:section>
        <p14:section name="Q + A" id="{C220CE7B-E5E2-4C8F-ABA7-DC94A75CF4A8}">
          <p14:sldIdLst>
            <p14:sldId id="2076138208"/>
            <p14:sldId id="2146846735"/>
          </p14:sldIdLst>
        </p14:section>
        <p14:section name="Closing" id="{D753D875-97AF-4773-AB9F-D70879D4D93B}">
          <p14:sldIdLst>
            <p14:sldId id="2147469896"/>
            <p14:sldId id="2146846729"/>
            <p14:sldId id="2147469897"/>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2D2D2"/>
    <a:srgbClr val="B4A0FF"/>
    <a:srgbClr val="31313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80910" autoAdjust="0"/>
  </p:normalViewPr>
  <p:slideViewPr>
    <p:cSldViewPr snapToGrid="0">
      <p:cViewPr varScale="1">
        <p:scale>
          <a:sx n="128" d="100"/>
          <a:sy n="128" d="100"/>
        </p:scale>
        <p:origin x="60" y="80"/>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slide" Target="slides/slide15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microsoft-365/security/defender/top-scoring-industry-tests?view=o365-worldwid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security/blog/2020/05/01/microsoft-threat-protection-leads-real-world-detection-mitre-attck-evaluatio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423064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070767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5573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8071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498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037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42862340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Poppins" panose="00000500000000000000" pitchFamily="2" charset="0"/>
                <a:ea typeface="Segoe UI" pitchFamily="34" charset="0"/>
                <a:cs typeface="Poppins" panose="00000500000000000000" pitchFamily="2" charset="0"/>
              </a:rPr>
              <a:t>© Microsoft Corporation. All rights reserved. </a:t>
            </a:r>
          </a:p>
        </p:txBody>
      </p:sp>
    </p:spTree>
    <p:extLst>
      <p:ext uri="{BB962C8B-B14F-4D97-AF65-F5344CB8AC3E}">
        <p14:creationId xmlns:p14="http://schemas.microsoft.com/office/powerpoint/2010/main" val="420577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dirty="0"/>
          </a:p>
        </p:txBody>
      </p:sp>
    </p:spTree>
    <p:extLst>
      <p:ext uri="{BB962C8B-B14F-4D97-AF65-F5344CB8AC3E}">
        <p14:creationId xmlns:p14="http://schemas.microsoft.com/office/powerpoint/2010/main" val="350343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647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7:09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917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448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053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7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4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55273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45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https://docs.microsoft.com/en-us/azure/architecture/reference-architectures/data/profisee-master-data-management-purview</a:t>
            </a:r>
          </a:p>
          <a:p>
            <a:endParaRPr lang="en-US" dirty="0"/>
          </a:p>
          <a:p>
            <a:r>
              <a:rPr lang="en-US" b="1" dirty="0"/>
              <a:t>Azure Purview</a:t>
            </a:r>
            <a:r>
              <a:rPr lang="en-US" dirty="0"/>
              <a:t> catalogs all the data sources and identifies any sensitive information, as well as lineage. It gives the data architect a place to consider the appropriate data standards that should be imposed on all data. Purview's focus is on governance to find, classify, and define policies and standards. Enforcing policies and standards and remediating deficient data falls to technologies like master data management (MDM).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550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11/10/2021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5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95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50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28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074475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a:p>
            <a:r>
              <a:rPr lang="en-US" dirty="0">
                <a:hlinkClick r:id="rId4"/>
              </a:rPr>
              <a:t>Top scoring in industry tests - Microsoft 365 Defender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2136049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786332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Threat Protection leads in real-world detection in MITRE ATT&amp;CK evaluation - Microsoft Security</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55576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488839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8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555632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4042952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967327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718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4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a:p>
            <a:endParaRPr lang="en-US" dirty="0"/>
          </a:p>
          <a:p>
            <a:r>
              <a:rPr lang="en-US" dirty="0"/>
              <a:t>https://docs.microsoft.com/en-us/azure/security-center/deploy-vulnerability-assessment-byol-vm</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24352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084912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517579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489029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68200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42438777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4150193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534803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4273674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68501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758155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250034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133605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1950610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405081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https://docs.microsoft.com/en-us/azure/azure-sql/database/sql-database-vulnerability-assessment-rules-changelog</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779318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https://docs.microsoft.com/en-us/azure/azure-sql/database/sql-database-vulnerability-assessment-storage</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802923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19090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58042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https://www.microsoft.com/security/blog/2019/11/06/microsoft-cloud-security-solutions-provide-comprehensive-cross-cloud-protection/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6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172776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939193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495242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41065234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342046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33822884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2981560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461760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4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11/10/2021 7:09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23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6153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061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8982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467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623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731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442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228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9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41421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3330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74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185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861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454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the VM must have a network security group assigned.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504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767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This figure shows the architecture of an Azure Bastion deployment. In this diagram:</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Bastion host is deployed in the virtual network that contains the </a:t>
            </a:r>
            <a:r>
              <a:rPr lang="en-US" b="0" i="0" dirty="0" err="1">
                <a:solidFill>
                  <a:srgbClr val="171717"/>
                </a:solidFill>
                <a:effectLst/>
                <a:latin typeface="Segoe UI" panose="020B0502040204020203" pitchFamily="34" charset="0"/>
              </a:rPr>
              <a:t>AzureBastionSubnet</a:t>
            </a:r>
            <a:r>
              <a:rPr lang="en-US" b="0" i="0" dirty="0">
                <a:solidFill>
                  <a:srgbClr val="171717"/>
                </a:solidFill>
                <a:effectLst/>
                <a:latin typeface="Segoe UI" panose="020B0502040204020203" pitchFamily="34" charset="0"/>
              </a:rPr>
              <a:t> subnet that has a minimum /27 prefix.</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connects to the Azure portal using any HTML5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selects the virtual machine to connect to.</a:t>
            </a:r>
          </a:p>
          <a:p>
            <a:pPr algn="l">
              <a:buFont typeface="Arial" panose="020B0604020202020204" pitchFamily="34" charset="0"/>
              <a:buChar char="•"/>
            </a:pPr>
            <a:r>
              <a:rPr lang="en-US" b="0" i="0" dirty="0">
                <a:solidFill>
                  <a:srgbClr val="171717"/>
                </a:solidFill>
                <a:effectLst/>
                <a:latin typeface="Segoe UI" panose="020B0502040204020203" pitchFamily="34" charset="0"/>
              </a:rPr>
              <a:t>With a single click, the RDP/SSH session opens in the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No public IP is required on the Azure VM.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7478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11/10/2021 7:09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87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41.jpg"/><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9.xml"/><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50.xml"/><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5.xml"/><Relationship Id="rId1" Type="http://schemas.openxmlformats.org/officeDocument/2006/relationships/tags" Target="../tags/tag5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78.xml"/><Relationship Id="rId4"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79.xml"/><Relationship Id="rId4" Type="http://schemas.openxmlformats.org/officeDocument/2006/relationships/image" Target="../media/image15.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5.xml"/><Relationship Id="rId1" Type="http://schemas.openxmlformats.org/officeDocument/2006/relationships/tags" Target="../tags/tag8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5.xml"/><Relationship Id="rId1" Type="http://schemas.openxmlformats.org/officeDocument/2006/relationships/tags" Target="../tags/tag8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95997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473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162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7989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5020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2456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56288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4651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0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33750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0783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453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94533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1899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175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560065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82860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918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26364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0295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385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7324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68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702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1736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6532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3858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80140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937726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002915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332918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79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44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102333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30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0696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09508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81241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315924975"/>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427042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9328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183809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0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13713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Slide 1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3223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084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93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341840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279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05840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0098797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3943475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54356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11334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392243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638261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879790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Poppins SemiBold" panose="00000700000000000000" pitchFamily="2" charset="0"/>
                <a:cs typeface="Poppins" panose="00000500000000000000"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3400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SemiBold" panose="00000700000000000000" pitchFamily="2" charset="0"/>
                <a:cs typeface="Poppins" panose="00000500000000000000" pitchFamily="2"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150878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Poppins" panose="00000500000000000000" pitchFamily="2" charset="0"/>
                <a:cs typeface="Poppins" panose="00000500000000000000" pitchFamily="2"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15887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470082"/>
          </a:xfrm>
        </p:spPr>
        <p:txBody>
          <a:bodyPr wrap="square">
            <a:spAutoFit/>
          </a:bodyPr>
          <a:lstStyle>
            <a:lvl1pPr marL="0" indent="0">
              <a:buNone/>
              <a:defRPr>
                <a:latin typeface="Poppins SemiBold" panose="00000700000000000000" pitchFamily="2" charset="0"/>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52439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70082"/>
          </a:xfrm>
        </p:spPr>
        <p:txBody>
          <a:bodyPr/>
          <a:lstStyle>
            <a:lvl1pPr>
              <a:defRPr>
                <a:latin typeface="Poppins SemiBold" panose="00000700000000000000" pitchFamily="2"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24955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908215"/>
          </a:xfrm>
        </p:spPr>
        <p:txBody>
          <a:bodyPr wrap="square">
            <a:spAutoFit/>
          </a:bodyPr>
          <a:lstStyle>
            <a:lvl1pPr marL="0" indent="0">
              <a:spcBef>
                <a:spcPts val="1223"/>
              </a:spcBef>
              <a:buClr>
                <a:schemeClr val="tx1"/>
              </a:buClr>
              <a:buFont typeface="Wingdings" panose="05000000000000000000" pitchFamily="2" charset="2"/>
              <a:buNone/>
              <a:defRPr sz="2800" b="0">
                <a:latin typeface="Poppins SemiBold" panose="00000700000000000000" pitchFamily="2" charset="0"/>
                <a:cs typeface="Poppins" panose="00000500000000000000" pitchFamily="2"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768626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70512"/>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Poppins SemiBold" panose="00000700000000000000" pitchFamily="2" charset="0"/>
                <a:cs typeface="Poppins" panose="00000500000000000000" pitchFamily="2"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14281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26867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57568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Poppins SemiBold" panose="00000700000000000000" pitchFamily="2" charset="0"/>
                <a:cs typeface="Poppins" panose="000005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270713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504355"/>
            <a:ext cx="4161981" cy="1629292"/>
          </a:xfrm>
        </p:spPr>
        <p:txBody>
          <a:bodyPr wrap="square" rIns="0" anchor="b">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Poppins" panose="00000500000000000000" pitchFamily="2" charset="0"/>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5870875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Poppins SemiBold" panose="00000700000000000000" pitchFamily="2" charset="0"/>
                <a:cs typeface="Poppins" panose="00000500000000000000" pitchFamily="2"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18323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Poppins SemiBold" panose="00000700000000000000" pitchFamily="2" charset="0"/>
                <a:cs typeface="Poppins" panose="00000500000000000000" pitchFamily="2"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Poppins" panose="00000500000000000000" pitchFamily="2" charset="0"/>
                <a:cs typeface="Poppins" panose="00000500000000000000" pitchFamily="2"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36279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2750621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Poppins" panose="00000500000000000000" pitchFamily="2" charset="0"/>
              </a:defRPr>
            </a:lvl1pPr>
          </a:lstStyle>
          <a:p>
            <a:pPr lvl="0"/>
            <a:r>
              <a:rPr lang="en-US"/>
              <a:t>Speaker name</a:t>
            </a:r>
          </a:p>
        </p:txBody>
      </p:sp>
    </p:spTree>
    <p:custDataLst>
      <p:tags r:id="rId1"/>
    </p:custDataLst>
    <p:extLst>
      <p:ext uri="{BB962C8B-B14F-4D97-AF65-F5344CB8AC3E}">
        <p14:creationId xmlns:p14="http://schemas.microsoft.com/office/powerpoint/2010/main" val="418245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3126733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Video</a:t>
            </a:r>
          </a:p>
        </p:txBody>
      </p:sp>
    </p:spTree>
    <p:custDataLst>
      <p:tags r:id="rId1"/>
    </p:custDataLst>
    <p:extLst>
      <p:ext uri="{BB962C8B-B14F-4D97-AF65-F5344CB8AC3E}">
        <p14:creationId xmlns:p14="http://schemas.microsoft.com/office/powerpoint/2010/main" val="424118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4185017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82404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31944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Poppins SemiBold" panose="00000700000000000000" pitchFamily="2" charset="0"/>
                <a:ea typeface="+mn-ea"/>
                <a:cs typeface="Poppins" panose="00000500000000000000" pitchFamily="2" charset="0"/>
              </a:defRPr>
            </a:lvl1pPr>
          </a:lstStyle>
          <a:p>
            <a:r>
              <a:rPr lang="en-US"/>
              <a:t>Section title</a:t>
            </a:r>
          </a:p>
        </p:txBody>
      </p:sp>
    </p:spTree>
    <p:custDataLst>
      <p:tags r:id="rId1"/>
    </p:custDataLst>
    <p:extLst>
      <p:ext uri="{BB962C8B-B14F-4D97-AF65-F5344CB8AC3E}">
        <p14:creationId xmlns:p14="http://schemas.microsoft.com/office/powerpoint/2010/main" val="113779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2703507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8817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728177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latin typeface="Poppins" panose="00000500000000000000" pitchFamily="2" charset="0"/>
                <a:cs typeface="Poppins" panose="00000500000000000000" pitchFamily="2"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45788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782977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latin typeface="Poppins" panose="00000500000000000000" pitchFamily="2" charset="0"/>
                <a:cs typeface="Poppins" panose="00000500000000000000" pitchFamily="2"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5189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Poppins" panose="00000500000000000000" pitchFamily="2" charset="0"/>
                <a:cs typeface="Poppins" panose="00000500000000000000" pitchFamily="2"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191510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Poppins SemiBold" panose="00000700000000000000" pitchFamily="2" charset="0"/>
                <a:ea typeface="Poppins" panose="00000500000000000000" pitchFamily="2" charset="0"/>
                <a:cs typeface="Poppins" panose="000005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025170"/>
          </a:xfrm>
        </p:spPr>
        <p:txBody>
          <a:bodyPr>
            <a:spAutoFit/>
          </a:bodyPr>
          <a:lstStyle>
            <a:lvl1pPr>
              <a:defRPr sz="3600">
                <a:latin typeface="Poppins SemiBold" panose="00000700000000000000" pitchFamily="2" charset="0"/>
              </a:defRPr>
            </a:lvl1pPr>
            <a:lvl2pPr>
              <a:defRPr sz="2800">
                <a:latin typeface="Poppins" panose="00000500000000000000" pitchFamily="2" charset="0"/>
              </a:defRPr>
            </a:lvl2pPr>
            <a:lvl3pPr>
              <a:defRPr sz="2400">
                <a:latin typeface="Poppins" panose="00000500000000000000" pitchFamily="2" charset="0"/>
              </a:defRPr>
            </a:lvl3pPr>
            <a:lvl4pPr>
              <a:defRPr sz="2000">
                <a:latin typeface="Poppins" panose="00000500000000000000" pitchFamily="2" charset="0"/>
              </a:defRPr>
            </a:lvl4pPr>
            <a:lvl5pPr>
              <a:defRPr sz="1800">
                <a:latin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Poppins SemiBold" panose="00000700000000000000" pitchFamily="2" charset="0"/>
                <a:ea typeface="Poppins" panose="00000500000000000000" pitchFamily="2" charset="0"/>
                <a:cs typeface="Poppins" panose="00000500000000000000" pitchFamily="2" charset="0"/>
              </a:defRPr>
            </a:lvl1pPr>
          </a:lstStyle>
          <a:p>
            <a:pPr lvl="0"/>
            <a:r>
              <a:rPr lang="en-US"/>
              <a:t>Next:</a:t>
            </a:r>
          </a:p>
        </p:txBody>
      </p:sp>
    </p:spTree>
    <p:custDataLst>
      <p:tags r:id="rId1"/>
    </p:custDataLst>
    <p:extLst>
      <p:ext uri="{BB962C8B-B14F-4D97-AF65-F5344CB8AC3E}">
        <p14:creationId xmlns:p14="http://schemas.microsoft.com/office/powerpoint/2010/main" val="886876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Poppins SemiBold" panose="00000700000000000000" pitchFamily="2" charset="0"/>
                <a:cs typeface="Poppins SemiBold" panose="00000700000000000000" pitchFamily="2"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Poppins SemiBold" panose="00000700000000000000" pitchFamily="2" charset="0"/>
                <a:cs typeface="Poppins SemiBold" panose="00000700000000000000" pitchFamily="2"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Poppins" panose="00000500000000000000" pitchFamily="2" charset="0"/>
                <a:ea typeface="+mn-ea"/>
                <a:cs typeface="Poppins SemiBold" panose="00000700000000000000" pitchFamily="2" charset="0"/>
              </a:rPr>
              <a:t>/   PowerPoint</a:t>
            </a:r>
            <a:endParaRPr lang="en-US" sz="784">
              <a:latin typeface="Poppins" panose="00000500000000000000" pitchFamily="2" charset="0"/>
              <a:cs typeface="Poppins SemiBold" panose="00000700000000000000" pitchFamily="2"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latin typeface="Poppins" panose="00000500000000000000" pitchFamily="2" charset="0"/>
              </a:endParaRPr>
            </a:p>
          </p:txBody>
        </p:sp>
      </p:grpSp>
    </p:spTree>
    <p:custDataLst>
      <p:tags r:id="rId1"/>
    </p:custDataLst>
    <p:extLst>
      <p:ext uri="{BB962C8B-B14F-4D97-AF65-F5344CB8AC3E}">
        <p14:creationId xmlns:p14="http://schemas.microsoft.com/office/powerpoint/2010/main" val="3907352104"/>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lvl1pPr>
              <a:defRPr>
                <a:latin typeface="Poppins" panose="00000500000000000000" pitchFamily="2" charset="0"/>
              </a:defRPr>
            </a:lvl1p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lvl1pPr>
              <a:defRPr>
                <a:latin typeface="Poppins" panose="00000500000000000000" pitchFamily="2" charset="0"/>
              </a:defRPr>
            </a:lvl1pPr>
          </a:lstStyle>
          <a:p>
            <a:fld id="{C6018CF8-4E0A-4ED3-88DE-7EF7497EA5CF}" type="slidenum">
              <a:rPr lang="en-US" smtClean="0"/>
              <a:pPr/>
              <a:t>‹#›</a:t>
            </a:fld>
            <a:endParaRPr lang="en-US"/>
          </a:p>
        </p:txBody>
      </p:sp>
    </p:spTree>
    <p:extLst>
      <p:ext uri="{BB962C8B-B14F-4D97-AF65-F5344CB8AC3E}">
        <p14:creationId xmlns:p14="http://schemas.microsoft.com/office/powerpoint/2010/main" val="14108356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Poppins SemiBold" panose="00000700000000000000" pitchFamily="2" charset="0"/>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Poppins" panose="00000500000000000000" pitchFamily="2"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01099087"/>
      </p:ext>
    </p:extLst>
  </p:cSld>
  <p:clrMapOvr>
    <a:masterClrMapping/>
  </p:clrMapOvr>
  <p:transition>
    <p:fade/>
  </p:transition>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9037279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2" name="Title 1"/>
          <p:cNvSpPr>
            <a:spLocks noGrp="1"/>
          </p:cNvSpPr>
          <p:nvPr>
            <p:ph type="title" hasCustomPrompt="1"/>
          </p:nvPr>
        </p:nvSpPr>
        <p:spPr>
          <a:xfrm>
            <a:off x="584202" y="1471655"/>
            <a:ext cx="4161981" cy="1661993"/>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Poppins SemiBold" panose="00000700000000000000" pitchFamily="2" charset="0"/>
                <a:cs typeface="Poppins" panose="00000500000000000000" pitchFamily="2"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Poppins" panose="00000500000000000000" pitchFamily="2" charset="0"/>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971573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1107996"/>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Poppins" panose="00000500000000000000" pitchFamily="2" charset="0"/>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3105978"/>
          </a:xfrm>
        </p:spPr>
        <p:txBody>
          <a:bodyPr lIns="0" tIns="0" rIns="0" bIns="0"/>
          <a:lstStyle>
            <a:lvl1pPr marL="0" indent="0">
              <a:lnSpc>
                <a:spcPct val="100000"/>
              </a:lnSpc>
              <a:spcBef>
                <a:spcPts val="0"/>
              </a:spcBef>
              <a:spcAft>
                <a:spcPts val="686"/>
              </a:spcAft>
              <a:buNone/>
              <a:defRPr sz="1400" b="1">
                <a:solidFill>
                  <a:schemeClr val="tx2"/>
                </a:solidFill>
                <a:latin typeface="Poppins" panose="00000500000000000000" pitchFamily="2" charset="0"/>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36524523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57442"/>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Poppins SemiBold" panose="00000700000000000000" pitchFamily="2" charset="0"/>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Poppins" panose="00000500000000000000" pitchFamily="2" charset="0"/>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0374026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Poppins" panose="00000500000000000000" pitchFamily="2" charset="0"/>
              </a:defRPr>
            </a:lvl1pPr>
          </a:lstStyle>
          <a:p>
            <a:fld id="{42753A23-792C-40D7-B7DD-2E442FBADF63}" type="datetimeFigureOut">
              <a:rPr lang="en-US" smtClean="0"/>
              <a:pPr/>
              <a:t>11/10/2021</a:t>
            </a:fld>
            <a:endParaRPr lang="en-US"/>
          </a:p>
        </p:txBody>
      </p:sp>
      <p:sp>
        <p:nvSpPr>
          <p:cNvPr id="5" name="Footer Placeholder 4"/>
          <p:cNvSpPr>
            <a:spLocks noGrp="1"/>
          </p:cNvSpPr>
          <p:nvPr>
            <p:ph type="ftr" sz="quarter" idx="11"/>
          </p:nvPr>
        </p:nvSpPr>
        <p:spPr/>
        <p:txBody>
          <a:bodyPr/>
          <a:lstStyle>
            <a:lvl1pPr>
              <a:defRPr>
                <a:latin typeface="Poppins" panose="000005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Poppins" panose="00000500000000000000" pitchFamily="2" charset="0"/>
              </a:defRPr>
            </a:lvl1pPr>
          </a:lstStyle>
          <a:p>
            <a:fld id="{3F750C89-F0F5-4BE6-BF1F-EC04C8CC680D}" type="slidenum">
              <a:rPr lang="en-US" smtClean="0"/>
              <a:pPr/>
              <a:t>‹#›</a:t>
            </a:fld>
            <a:endParaRPr lang="en-US"/>
          </a:p>
        </p:txBody>
      </p:sp>
    </p:spTree>
    <p:extLst>
      <p:ext uri="{BB962C8B-B14F-4D97-AF65-F5344CB8AC3E}">
        <p14:creationId xmlns:p14="http://schemas.microsoft.com/office/powerpoint/2010/main" val="12483196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descr="teal to blue transparent gradient color overlay">
            <a:extLst>
              <a:ext uri="{FF2B5EF4-FFF2-40B4-BE49-F238E27FC236}">
                <a16:creationId xmlns:a16="http://schemas.microsoft.com/office/drawing/2014/main" id="{F593A24D-1F08-44A9-8A86-F1EE82997674}"/>
              </a:ext>
            </a:extLst>
          </p:cNvPr>
          <p:cNvSpPr/>
          <p:nvPr userDrawn="1"/>
        </p:nvSpPr>
        <p:spPr bwMode="auto">
          <a:xfrm>
            <a:off x="-5525" y="0"/>
            <a:ext cx="12190271" cy="6858000"/>
          </a:xfrm>
          <a:prstGeom prst="rect">
            <a:avLst/>
          </a:prstGeom>
          <a:gradFill>
            <a:gsLst>
              <a:gs pos="50000">
                <a:schemeClr val="accent5">
                  <a:alpha val="50000"/>
                </a:schemeClr>
              </a:gs>
              <a:gs pos="0">
                <a:schemeClr val="accent4">
                  <a:alpha val="50000"/>
                </a:schemeClr>
              </a:gs>
              <a:gs pos="98230">
                <a:schemeClr val="tx2">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latin typeface="Poppins SemiBold" panose="00000700000000000000" pitchFamily="2" charset="0"/>
                <a:cs typeface="Poppins" panose="00000500000000000000" pitchFamily="2" charset="0"/>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Dankie</a:t>
            </a:r>
            <a:endParaRPr sz="1174">
              <a:solidFill>
                <a:schemeClr val="bg1"/>
              </a:solidFill>
              <a:latin typeface="Poppins" panose="00000500000000000000" pitchFamily="2" charset="0"/>
              <a:cs typeface="Poppins" panose="00000500000000000000" pitchFamily="2"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Faleminderit</a:t>
            </a:r>
            <a:endParaRPr sz="1370">
              <a:solidFill>
                <a:schemeClr val="bg1"/>
              </a:solidFill>
              <a:latin typeface="Poppins" panose="00000500000000000000" pitchFamily="2" charset="0"/>
              <a:cs typeface="Poppins" panose="00000500000000000000" pitchFamily="2" charset="0"/>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Shukran</a:t>
            </a:r>
            <a:endParaRPr sz="1174">
              <a:solidFill>
                <a:schemeClr val="bg1"/>
              </a:solidFill>
              <a:latin typeface="Poppins SemiBold" panose="00000700000000000000" pitchFamily="2" charset="0"/>
              <a:cs typeface="Poppins SemiBold" panose="00000700000000000000" pitchFamily="2"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Chnorakaloutioun</a:t>
            </a:r>
            <a:endParaRPr sz="1370">
              <a:solidFill>
                <a:schemeClr val="bg1"/>
              </a:solidFill>
              <a:latin typeface="Poppins" panose="00000500000000000000" pitchFamily="2" charset="0"/>
              <a:cs typeface="Poppins" panose="00000500000000000000" pitchFamily="2" charset="0"/>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Děkuji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Tak</a:t>
            </a:r>
            <a:r>
              <a:rPr sz="2353">
                <a:solidFill>
                  <a:schemeClr val="bg1"/>
                </a:solidFill>
                <a:latin typeface="Poppins SemiBold" panose="00000700000000000000" pitchFamily="2" charset="0"/>
                <a:cs typeface="Poppins SemiBold" panose="00000700000000000000" pitchFamily="2" charset="0"/>
              </a:rPr>
              <a:t> </a:t>
            </a:r>
            <a:endParaRPr sz="1370">
              <a:solidFill>
                <a:schemeClr val="bg1"/>
              </a:solidFill>
              <a:latin typeface="Poppins SemiBold" panose="00000700000000000000" pitchFamily="2" charset="0"/>
              <a:cs typeface="Poppins SemiBold" panose="00000700000000000000" pitchFamily="2"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Dank u</a:t>
            </a:r>
            <a:endParaRPr sz="1174">
              <a:solidFill>
                <a:schemeClr val="bg1"/>
              </a:solidFill>
              <a:latin typeface="Poppins" panose="00000500000000000000" pitchFamily="2" charset="0"/>
              <a:cs typeface="Poppins" panose="00000500000000000000" pitchFamily="2"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Tänan</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Hvala</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Blagodaria</a:t>
            </a:r>
            <a:endParaRPr sz="1370">
              <a:solidFill>
                <a:schemeClr val="bg1"/>
              </a:solidFill>
              <a:latin typeface="Poppins" panose="00000500000000000000" pitchFamily="2" charset="0"/>
              <a:cs typeface="Poppins" panose="00000500000000000000" pitchFamily="2" charset="0"/>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Kiitos  </a:t>
            </a:r>
            <a:endParaRPr sz="1174">
              <a:solidFill>
                <a:schemeClr val="bg1"/>
              </a:solidFill>
              <a:latin typeface="Poppins" panose="00000500000000000000" pitchFamily="2" charset="0"/>
              <a:cs typeface="Poppins" panose="00000500000000000000" pitchFamily="2" charset="0"/>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SemiBold" panose="00000700000000000000" pitchFamily="2" charset="0"/>
                <a:cs typeface="Poppins SemiBold" panose="00000700000000000000" pitchFamily="2" charset="0"/>
              </a:rPr>
              <a:t>Merci </a:t>
            </a:r>
            <a:endParaRPr sz="1370">
              <a:solidFill>
                <a:schemeClr val="bg1"/>
              </a:solidFill>
              <a:latin typeface="Poppins SemiBold" panose="00000700000000000000" pitchFamily="2" charset="0"/>
              <a:cs typeface="Poppins SemiBold" panose="00000700000000000000" pitchFamily="2"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Danke</a:t>
            </a:r>
            <a:endParaRPr sz="1174">
              <a:solidFill>
                <a:schemeClr val="bg1"/>
              </a:solidFill>
              <a:latin typeface="Poppins" panose="00000500000000000000" pitchFamily="2" charset="0"/>
              <a:cs typeface="Poppins" panose="00000500000000000000" pitchFamily="2" charset="0"/>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cs typeface="Poppins" panose="00000500000000000000" pitchFamily="2" charset="0"/>
              </a:rPr>
              <a:t>Ευχαριστώ </a:t>
            </a:r>
            <a:endParaRPr sz="1370">
              <a:solidFill>
                <a:schemeClr val="bg1"/>
              </a:solidFill>
              <a:latin typeface="Poppins" panose="00000500000000000000" pitchFamily="2" charset="0"/>
              <a:cs typeface="Poppins" panose="00000500000000000000" pitchFamily="2" charset="0"/>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Mahalo  </a:t>
            </a:r>
            <a:endParaRPr sz="1174">
              <a:solidFill>
                <a:schemeClr val="bg1"/>
              </a:solidFill>
              <a:latin typeface="Poppins" panose="00000500000000000000" pitchFamily="2" charset="0"/>
              <a:cs typeface="Poppins" panose="00000500000000000000" pitchFamily="2" charset="0"/>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latin typeface="Poppins" panose="00000500000000000000" pitchFamily="2" charset="0"/>
              </a:rPr>
              <a:t>.תודה </a:t>
            </a:r>
            <a:endParaRPr sz="1370">
              <a:solidFill>
                <a:schemeClr val="bg1"/>
              </a:solidFill>
              <a:latin typeface="Poppins" panose="00000500000000000000" pitchFamily="2" charset="0"/>
              <a:cs typeface="Poppins" panose="00000500000000000000" pitchFamily="2" charset="0"/>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Dhanyavād</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Köszönöm</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Takk</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Terima</a:t>
            </a:r>
            <a:r>
              <a:rPr sz="2353">
                <a:solidFill>
                  <a:schemeClr val="bg1"/>
                </a:solidFill>
                <a:latin typeface="Poppins" panose="00000500000000000000" pitchFamily="2" charset="0"/>
                <a:cs typeface="Poppins" panose="00000500000000000000" pitchFamily="2" charset="0"/>
              </a:rPr>
              <a:t> </a:t>
            </a:r>
            <a:r>
              <a:rPr sz="2353" err="1">
                <a:solidFill>
                  <a:schemeClr val="bg1"/>
                </a:solidFill>
                <a:latin typeface="Poppins" panose="00000500000000000000" pitchFamily="2" charset="0"/>
                <a:cs typeface="Poppins" panose="00000500000000000000" pitchFamily="2" charset="0"/>
              </a:rPr>
              <a:t>kasih</a:t>
            </a:r>
            <a:endParaRPr sz="1370">
              <a:solidFill>
                <a:schemeClr val="bg1"/>
              </a:solidFill>
              <a:latin typeface="Poppins" panose="00000500000000000000" pitchFamily="2" charset="0"/>
              <a:cs typeface="Poppins" panose="00000500000000000000" pitchFamily="2" charset="0"/>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Grazie</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Poppins SemiBold" panose="00000700000000000000" pitchFamily="2" charset="0"/>
                <a:cs typeface="Poppins SemiBold" panose="00000700000000000000" pitchFamily="2" charset="0"/>
              </a:rPr>
              <a:t>감사합니다</a:t>
            </a:r>
            <a:endParaRPr sz="1174">
              <a:solidFill>
                <a:schemeClr val="bg1"/>
              </a:solidFill>
              <a:latin typeface="Poppins SemiBold" panose="00000700000000000000" pitchFamily="2" charset="0"/>
              <a:cs typeface="Poppins SemiBold" panose="00000700000000000000" pitchFamily="2"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Paldies</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Choukrane</a:t>
            </a:r>
            <a:endParaRPr sz="1174">
              <a:solidFill>
                <a:schemeClr val="bg1"/>
              </a:solidFill>
              <a:latin typeface="Poppins" panose="00000500000000000000" pitchFamily="2" charset="0"/>
              <a:cs typeface="Poppins" panose="00000500000000000000" pitchFamily="2" charset="0"/>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Ačiū</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cs typeface="Poppins" panose="00000500000000000000" pitchFamily="2" charset="0"/>
              </a:rPr>
              <a:t>Баярлалаа </a:t>
            </a:r>
            <a:endParaRPr sz="1174">
              <a:solidFill>
                <a:schemeClr val="bg1"/>
              </a:solidFill>
              <a:latin typeface="Poppins" panose="00000500000000000000" pitchFamily="2" charset="0"/>
              <a:cs typeface="Poppins" panose="00000500000000000000" pitchFamily="2" charset="0"/>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SemiBold" panose="00000700000000000000" pitchFamily="2" charset="0"/>
                <a:cs typeface="Poppins SemiBold" panose="00000700000000000000" pitchFamily="2" charset="0"/>
              </a:rPr>
              <a:t>Dziękuję</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Obrigado</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Благодарам</a:t>
            </a:r>
            <a:r>
              <a:rPr lang="az-Cyrl-AZ" sz="1961">
                <a:solidFill>
                  <a:schemeClr val="bg1"/>
                </a:solidFill>
                <a:cs typeface="Poppins" panose="00000500000000000000" pitchFamily="2" charset="0"/>
              </a:rPr>
              <a:t> </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Mulţumesc</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Poppins SemiBold" panose="00000700000000000000" pitchFamily="2" charset="0"/>
              </a:rPr>
              <a:t>Спасибо</a:t>
            </a:r>
            <a:r>
              <a:rPr lang="az-Cyrl-AZ"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X</a:t>
            </a:r>
            <a:r>
              <a:rPr lang="az-Cyrl-AZ" sz="1961">
                <a:solidFill>
                  <a:schemeClr val="bg1"/>
                </a:solidFill>
                <a:cs typeface="Poppins" panose="00000500000000000000" pitchFamily="2" charset="0"/>
              </a:rPr>
              <a:t>вала </a:t>
            </a:r>
            <a:r>
              <a:rPr lang="el-GR" sz="1961">
                <a:solidFill>
                  <a:schemeClr val="bg1"/>
                </a:solidFill>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Ďakujem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Tack </a:t>
            </a:r>
            <a:endParaRPr sz="1370">
              <a:solidFill>
                <a:schemeClr val="bg1"/>
              </a:solidFill>
              <a:latin typeface="Poppins" panose="00000500000000000000" pitchFamily="2" charset="0"/>
              <a:cs typeface="Poppins" panose="00000500000000000000" pitchFamily="2"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Nandri</a:t>
            </a:r>
            <a:endParaRPr sz="1174">
              <a:solidFill>
                <a:schemeClr val="bg1"/>
              </a:solidFill>
              <a:latin typeface="Poppins" panose="00000500000000000000" pitchFamily="2" charset="0"/>
              <a:cs typeface="Poppins" panose="00000500000000000000" pitchFamily="2" charset="0"/>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Poppins" panose="00000500000000000000" pitchFamily="2" charset="0"/>
                <a:cs typeface="Poppins" panose="00000500000000000000" pitchFamily="2" charset="0"/>
              </a:rPr>
              <a:t>Kop </a:t>
            </a:r>
            <a:r>
              <a:rPr sz="2353" err="1">
                <a:solidFill>
                  <a:schemeClr val="bg1"/>
                </a:solidFill>
                <a:latin typeface="Poppins" panose="00000500000000000000" pitchFamily="2" charset="0"/>
                <a:cs typeface="Poppins" panose="00000500000000000000" pitchFamily="2" charset="0"/>
              </a:rPr>
              <a:t>khun</a:t>
            </a:r>
            <a:endParaRPr sz="1370">
              <a:solidFill>
                <a:schemeClr val="bg1"/>
              </a:solidFill>
              <a:latin typeface="Poppins" panose="00000500000000000000" pitchFamily="2" charset="0"/>
              <a:cs typeface="Poppins" panose="00000500000000000000" pitchFamily="2" charset="0"/>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SemiBold" panose="00000700000000000000" pitchFamily="2" charset="0"/>
                <a:cs typeface="Poppins SemiBold" panose="00000700000000000000" pitchFamily="2" charset="0"/>
              </a:rPr>
              <a:t>Teşekkür</a:t>
            </a:r>
            <a:r>
              <a:rPr sz="1961">
                <a:solidFill>
                  <a:schemeClr val="bg1"/>
                </a:solidFill>
                <a:latin typeface="Poppins SemiBold" panose="00000700000000000000" pitchFamily="2" charset="0"/>
                <a:cs typeface="Poppins SemiBold" panose="00000700000000000000" pitchFamily="2" charset="0"/>
              </a:rPr>
              <a:t> </a:t>
            </a:r>
            <a:r>
              <a:rPr sz="1961" err="1">
                <a:solidFill>
                  <a:schemeClr val="bg1"/>
                </a:solidFill>
                <a:latin typeface="Poppins SemiBold" panose="00000700000000000000" pitchFamily="2" charset="0"/>
                <a:cs typeface="Poppins SemiBold" panose="00000700000000000000" pitchFamily="2" charset="0"/>
              </a:rPr>
              <a:t>ederim</a:t>
            </a:r>
            <a:r>
              <a:rPr sz="1961">
                <a:solidFill>
                  <a:schemeClr val="bg1"/>
                </a:solidFill>
                <a:latin typeface="Poppins SemiBold" panose="00000700000000000000" pitchFamily="2" charset="0"/>
                <a:cs typeface="Poppins SemiBold" panose="00000700000000000000" pitchFamily="2" charset="0"/>
              </a:rPr>
              <a:t> </a:t>
            </a:r>
            <a:endParaRPr sz="1174">
              <a:solidFill>
                <a:schemeClr val="bg1"/>
              </a:solidFill>
              <a:latin typeface="Poppins SemiBold" panose="00000700000000000000" pitchFamily="2" charset="0"/>
              <a:cs typeface="Poppins SemiBold" panose="00000700000000000000" pitchFamily="2"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cs typeface="Poppins" panose="00000500000000000000" pitchFamily="2" charset="0"/>
              </a:rPr>
              <a:t>Дякую </a:t>
            </a:r>
            <a:r>
              <a:rPr sz="2353">
                <a:solidFill>
                  <a:schemeClr val="bg1"/>
                </a:solidFill>
                <a:latin typeface="Poppins" panose="00000500000000000000" pitchFamily="2" charset="0"/>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Diolch</a:t>
            </a:r>
            <a:r>
              <a:rPr sz="2353">
                <a:solidFill>
                  <a:schemeClr val="bg1"/>
                </a:solidFill>
                <a:latin typeface="Poppins" panose="00000500000000000000" pitchFamily="2" charset="0"/>
                <a:cs typeface="Poppins" panose="00000500000000000000" pitchFamily="2" charset="0"/>
              </a:rPr>
              <a:t> </a:t>
            </a:r>
            <a:r>
              <a:rPr lang="el-GR" sz="2353">
                <a:solidFill>
                  <a:schemeClr val="bg1"/>
                </a:solidFill>
                <a:cs typeface="Poppins" panose="00000500000000000000" pitchFamily="2" charset="0"/>
              </a:rPr>
              <a:t> </a:t>
            </a:r>
            <a:endParaRPr sz="1370">
              <a:solidFill>
                <a:schemeClr val="bg1"/>
              </a:solidFill>
              <a:latin typeface="Poppins" panose="00000500000000000000" pitchFamily="2" charset="0"/>
              <a:cs typeface="Poppins" panose="00000500000000000000" pitchFamily="2" charset="0"/>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Poppins" panose="00000500000000000000" pitchFamily="2" charset="0"/>
                <a:cs typeface="Poppins" panose="00000500000000000000" pitchFamily="2" charset="0"/>
              </a:rPr>
              <a:t>Grazzi</a:t>
            </a:r>
            <a:r>
              <a:rPr sz="1961">
                <a:solidFill>
                  <a:schemeClr val="bg1"/>
                </a:solidFill>
                <a:latin typeface="Poppins" panose="00000500000000000000" pitchFamily="2" charset="0"/>
                <a:cs typeface="Poppins" panose="00000500000000000000" pitchFamily="2" charset="0"/>
              </a:rPr>
              <a:t> </a:t>
            </a:r>
            <a:endParaRPr sz="1174">
              <a:solidFill>
                <a:schemeClr val="bg1"/>
              </a:solidFill>
              <a:latin typeface="Poppins" panose="00000500000000000000" pitchFamily="2" charset="0"/>
              <a:cs typeface="Poppins" panose="00000500000000000000" pitchFamily="2" charset="0"/>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Poppins" panose="00000500000000000000" pitchFamily="2" charset="0"/>
                <a:cs typeface="Poppins" panose="00000500000000000000" pitchFamily="2" charset="0"/>
              </a:rPr>
              <a:t>A dank</a:t>
            </a:r>
            <a:endParaRPr sz="1174">
              <a:solidFill>
                <a:schemeClr val="bg1"/>
              </a:solidFill>
              <a:latin typeface="Poppins" panose="00000500000000000000" pitchFamily="2" charset="0"/>
              <a:cs typeface="Poppins" panose="00000500000000000000" pitchFamily="2" charset="0"/>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err="1">
                <a:solidFill>
                  <a:schemeClr val="bg1"/>
                </a:solidFill>
                <a:latin typeface="Poppins" panose="00000500000000000000" pitchFamily="2" charset="0"/>
                <a:cs typeface="Poppins" panose="00000500000000000000" pitchFamily="2" charset="0"/>
              </a:rPr>
              <a:t>Ngiyabonga</a:t>
            </a:r>
            <a:endParaRPr sz="1370">
              <a:solidFill>
                <a:schemeClr val="bg1"/>
              </a:solidFill>
              <a:latin typeface="Poppins" panose="00000500000000000000" pitchFamily="2" charset="0"/>
              <a:cs typeface="Poppins" panose="00000500000000000000" pitchFamily="2" charset="0"/>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latin typeface="Poppins" panose="00000500000000000000" pitchFamily="2" charset="0"/>
                <a:cs typeface="Poppins" panose="00000500000000000000" pitchFamily="2" charset="0"/>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latin typeface="Poppins" panose="00000500000000000000" pitchFamily="2" charset="0"/>
                <a:cs typeface="Poppins" panose="00000500000000000000" pitchFamily="2" charset="0"/>
              </a:rPr>
              <a:t>谢谢</a:t>
            </a:r>
            <a:endParaRPr sz="1567">
              <a:solidFill>
                <a:schemeClr val="bg1"/>
              </a:solidFill>
              <a:latin typeface="Poppins" panose="00000500000000000000" pitchFamily="2" charset="0"/>
              <a:cs typeface="Poppins" panose="00000500000000000000" pitchFamily="2" charset="0"/>
            </a:endParaRPr>
          </a:p>
        </p:txBody>
      </p:sp>
    </p:spTree>
    <p:custDataLst>
      <p:tags r:id="rId1"/>
    </p:custDataLst>
    <p:extLst>
      <p:ext uri="{BB962C8B-B14F-4D97-AF65-F5344CB8AC3E}">
        <p14:creationId xmlns:p14="http://schemas.microsoft.com/office/powerpoint/2010/main" val="9722201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62428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1741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59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4016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51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3054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92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7013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4648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44448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85600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571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9927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51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688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8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9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04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32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2333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94156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16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04526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143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9708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450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34293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22941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01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8497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2295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8630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6" Type="http://schemas.openxmlformats.org/officeDocument/2006/relationships/slideLayout" Target="../slideLayouts/slideLayout144.xml"/><Relationship Id="rId84" Type="http://schemas.openxmlformats.org/officeDocument/2006/relationships/theme" Target="../theme/theme4.xml"/><Relationship Id="rId7" Type="http://schemas.openxmlformats.org/officeDocument/2006/relationships/slideLayout" Target="../slideLayouts/slideLayout75.xml"/><Relationship Id="rId71" Type="http://schemas.openxmlformats.org/officeDocument/2006/relationships/slideLayout" Target="../slideLayouts/slideLayout139.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74" Type="http://schemas.openxmlformats.org/officeDocument/2006/relationships/slideLayout" Target="../slideLayouts/slideLayout142.xml"/><Relationship Id="rId79" Type="http://schemas.openxmlformats.org/officeDocument/2006/relationships/slideLayout" Target="../slideLayouts/slideLayout147.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82" Type="http://schemas.openxmlformats.org/officeDocument/2006/relationships/slideLayout" Target="../slideLayouts/slideLayout150.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slideLayout" Target="../slideLayouts/slideLayout137.xml"/><Relationship Id="rId77" Type="http://schemas.openxmlformats.org/officeDocument/2006/relationships/slideLayout" Target="../slideLayouts/slideLayout145.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slideLayout" Target="../slideLayouts/slideLayout140.xml"/><Relationship Id="rId80" Type="http://schemas.openxmlformats.org/officeDocument/2006/relationships/slideLayout" Target="../slideLayouts/slideLayout148.xml"/><Relationship Id="rId85" Type="http://schemas.openxmlformats.org/officeDocument/2006/relationships/image" Target="../media/image5.emf"/><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slideLayout" Target="../slideLayouts/slideLayout138.xml"/><Relationship Id="rId75" Type="http://schemas.openxmlformats.org/officeDocument/2006/relationships/slideLayout" Target="../slideLayouts/slideLayout143.xml"/><Relationship Id="rId83" Type="http://schemas.openxmlformats.org/officeDocument/2006/relationships/slideLayout" Target="../slideLayouts/slideLayout151.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73" Type="http://schemas.openxmlformats.org/officeDocument/2006/relationships/slideLayout" Target="../slideLayouts/slideLayout141.xml"/><Relationship Id="rId78" Type="http://schemas.openxmlformats.org/officeDocument/2006/relationships/slideLayout" Target="../slideLayouts/slideLayout146.xml"/><Relationship Id="rId8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tags" Target="../tags/tag4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41" Type="http://schemas.openxmlformats.org/officeDocument/2006/relationships/slideLayout" Target="../slideLayouts/slideLayout192.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theme" Target="../theme/theme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398962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 id="2147483815" r:id="rId58"/>
    <p:sldLayoutId id="2147483816" r:id="rId59"/>
    <p:sldLayoutId id="2147483817" r:id="rId60"/>
    <p:sldLayoutId id="2147483818" r:id="rId61"/>
    <p:sldLayoutId id="2147483819" r:id="rId62"/>
    <p:sldLayoutId id="2147483820" r:id="rId63"/>
    <p:sldLayoutId id="2147483821" r:id="rId64"/>
    <p:sldLayoutId id="2147483822" r:id="rId65"/>
    <p:sldLayoutId id="2147483823" r:id="rId66"/>
    <p:sldLayoutId id="2147483824" r:id="rId67"/>
    <p:sldLayoutId id="2147483825" r:id="rId68"/>
    <p:sldLayoutId id="2147483826" r:id="rId69"/>
    <p:sldLayoutId id="2147483827" r:id="rId70"/>
    <p:sldLayoutId id="2147483828" r:id="rId71"/>
    <p:sldLayoutId id="2147483830" r:id="rId72"/>
    <p:sldLayoutId id="2147483831" r:id="rId73"/>
    <p:sldLayoutId id="2147483832" r:id="rId74"/>
    <p:sldLayoutId id="2147483833" r:id="rId75"/>
    <p:sldLayoutId id="2147483835" r:id="rId76"/>
    <p:sldLayoutId id="2147483855" r:id="rId77"/>
    <p:sldLayoutId id="2147483744" r:id="rId78"/>
    <p:sldLayoutId id="2147483745" r:id="rId79"/>
    <p:sldLayoutId id="2147483746" r:id="rId80"/>
    <p:sldLayoutId id="2147483747" r:id="rId81"/>
    <p:sldLayoutId id="2147483748" r:id="rId82"/>
    <p:sldLayoutId id="2147483749"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4700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Poppins" panose="00000500000000000000" pitchFamily="2" charset="0"/>
              <a:ea typeface="Segoe UI" pitchFamily="34" charset="0"/>
              <a:cs typeface="Poppins" panose="00000500000000000000" pitchFamily="2"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8"/>
          <a:stretch>
            <a:fillRect/>
          </a:stretch>
        </p:blipFill>
        <p:spPr>
          <a:xfrm rot="5400000">
            <a:off x="9208748" y="2991033"/>
            <a:ext cx="6858623" cy="876557"/>
          </a:xfrm>
          <a:prstGeom prst="rect">
            <a:avLst/>
          </a:prstGeom>
        </p:spPr>
      </p:pic>
    </p:spTree>
    <p:custDataLst>
      <p:tags r:id="rId46"/>
    </p:custDataLst>
    <p:extLst>
      <p:ext uri="{BB962C8B-B14F-4D97-AF65-F5344CB8AC3E}">
        <p14:creationId xmlns:p14="http://schemas.microsoft.com/office/powerpoint/2010/main" val="228593570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 id="2147483891" r:id="rId33"/>
    <p:sldLayoutId id="2147483892" r:id="rId34"/>
    <p:sldLayoutId id="2147483893" r:id="rId35"/>
    <p:sldLayoutId id="2147483894" r:id="rId36"/>
    <p:sldLayoutId id="2147483895" r:id="rId37"/>
    <p:sldLayoutId id="2147483896" r:id="rId38"/>
    <p:sldLayoutId id="2147483897" r:id="rId39"/>
    <p:sldLayoutId id="2147483898" r:id="rId40"/>
    <p:sldLayoutId id="2147483899" r:id="rId41"/>
    <p:sldLayoutId id="2147483900" r:id="rId42"/>
    <p:sldLayoutId id="2147483901" r:id="rId43"/>
    <p:sldLayoutId id="2147483902" r:id="rId44"/>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Poppins SemiBold" panose="00000700000000000000" pitchFamily="2" charset="0"/>
          <a:ea typeface="+mn-ea"/>
          <a:cs typeface="Poppins" panose="00000500000000000000" pitchFamily="2" charset="0"/>
        </a:defRPr>
      </a:lvl1pPr>
    </p:titleStyle>
    <p:bodyStyle>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Poppins" panose="00000500000000000000" pitchFamily="2" charset="0"/>
          <a:ea typeface="+mn-ea"/>
          <a:cs typeface="+mn-cs"/>
        </a:defRPr>
      </a:lvl2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38.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166.png"/><Relationship Id="rId7" Type="http://schemas.openxmlformats.org/officeDocument/2006/relationships/image" Target="../media/image87.png"/><Relationship Id="rId2" Type="http://schemas.microsoft.com/office/2011/relationships/webextension" Target="../webextensions/webextension2.xml"/><Relationship Id="rId1" Type="http://schemas.openxmlformats.org/officeDocument/2006/relationships/slideLayout" Target="../slideLayouts/slideLayout76.xml"/><Relationship Id="rId6" Type="http://schemas.openxmlformats.org/officeDocument/2006/relationships/image" Target="../media/image840.png"/><Relationship Id="rId5" Type="http://schemas.openxmlformats.org/officeDocument/2006/relationships/slide" Target="slide23.xml"/><Relationship Id="rId4" Type="http://schemas.openxmlformats.org/officeDocument/2006/relationships/image" Target="../media/image86.png"/><Relationship Id="rId9" Type="http://schemas.openxmlformats.org/officeDocument/2006/relationships/image" Target="../media/image8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6.xml"/><Relationship Id="rId1" Type="http://schemas.openxmlformats.org/officeDocument/2006/relationships/slideLayout" Target="../slideLayouts/slideLayout142.xml"/><Relationship Id="rId5" Type="http://schemas.openxmlformats.org/officeDocument/2006/relationships/image" Target="../media/image169.png"/><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142.xml"/><Relationship Id="rId5" Type="http://schemas.openxmlformats.org/officeDocument/2006/relationships/image" Target="../media/image172.png"/><Relationship Id="rId4" Type="http://schemas.openxmlformats.org/officeDocument/2006/relationships/image" Target="../media/image171.png"/></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14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4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3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1.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image" Target="../media/image176.png"/><Relationship Id="rId1" Type="http://schemas.openxmlformats.org/officeDocument/2006/relationships/slideLayout" Target="../slideLayouts/slideLayout143.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2.xml"/></Relationships>
</file>

<file path=ppt/slides/_rels/slide113.xml.rels><?xml version="1.0" encoding="UTF-8" standalone="yes"?>
<Relationships xmlns="http://schemas.openxmlformats.org/package/2006/relationships"><Relationship Id="rId8" Type="http://schemas.microsoft.com/office/2011/relationships/webextension" Target="../webextensions/webextension3.xml"/><Relationship Id="rId3" Type="http://schemas.openxmlformats.org/officeDocument/2006/relationships/slide" Target="slide115.xml"/><Relationship Id="rId7" Type="http://schemas.openxmlformats.org/officeDocument/2006/relationships/image" Target="../media/image1810.png"/><Relationship Id="rId2" Type="http://schemas.openxmlformats.org/officeDocument/2006/relationships/image" Target="../media/image190.png"/><Relationship Id="rId1" Type="http://schemas.openxmlformats.org/officeDocument/2006/relationships/slideLayout" Target="../slideLayouts/slideLayout76.xml"/><Relationship Id="rId6" Type="http://schemas.openxmlformats.org/officeDocument/2006/relationships/slide" Target="slide112.xml"/><Relationship Id="rId5" Type="http://schemas.openxmlformats.org/officeDocument/2006/relationships/image" Target="../media/image191.png"/><Relationship Id="rId4" Type="http://schemas.openxmlformats.org/officeDocument/2006/relationships/image" Target="../media/image1800.png"/><Relationship Id="rId9" Type="http://schemas.openxmlformats.org/officeDocument/2006/relationships/image" Target="../media/image1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38.xml"/><Relationship Id="rId4" Type="http://schemas.openxmlformats.org/officeDocument/2006/relationships/image" Target="../media/image7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8.xml"/></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13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8.xml"/></Relationships>
</file>

<file path=ppt/slides/_rels/slide1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8.xml"/><Relationship Id="rId1" Type="http://schemas.openxmlformats.org/officeDocument/2006/relationships/slideLayout" Target="../slideLayouts/slideLayout141.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8.xml"/></Relationships>
</file>

<file path=ppt/slides/_rels/slide1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2.xml"/><Relationship Id="rId1" Type="http://schemas.openxmlformats.org/officeDocument/2006/relationships/slideLayout" Target="../slideLayouts/slideLayout13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4.xml"/><Relationship Id="rId1" Type="http://schemas.openxmlformats.org/officeDocument/2006/relationships/slideLayout" Target="../slideLayouts/slideLayout138.xml"/></Relationships>
</file>

<file path=ppt/slides/_rels/slide1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5.xml"/><Relationship Id="rId1" Type="http://schemas.openxmlformats.org/officeDocument/2006/relationships/slideLayout" Target="../slideLayouts/slideLayout141.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7.xml"/><Relationship Id="rId1" Type="http://schemas.openxmlformats.org/officeDocument/2006/relationships/slideLayout" Target="../slideLayouts/slideLayout138.xml"/></Relationships>
</file>

<file path=ppt/slides/_rels/slide13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13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0.xml"/><Relationship Id="rId1" Type="http://schemas.openxmlformats.org/officeDocument/2006/relationships/slideLayout" Target="../slideLayouts/slideLayout13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02.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Microsoft-Defender-for-Cloud" TargetMode="External"/><Relationship Id="rId2" Type="http://schemas.openxmlformats.org/officeDocument/2006/relationships/notesSlide" Target="../notesSlides/notesSlide6.xml"/><Relationship Id="rId1" Type="http://schemas.openxmlformats.org/officeDocument/2006/relationships/slideLayout" Target="../slideLayouts/slideLayout138.xml"/><Relationship Id="rId4" Type="http://schemas.openxmlformats.org/officeDocument/2006/relationships/image" Target="../media/image76.png"/></Relationships>
</file>

<file path=ppt/slides/_rels/slide140.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03.xml"/><Relationship Id="rId1" Type="http://schemas.openxmlformats.org/officeDocument/2006/relationships/slideLayout" Target="../slideLayouts/slideLayout138.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4.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5.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tags" Target="../tags/tag9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205.png"/><Relationship Id="rId1" Type="http://schemas.openxmlformats.org/officeDocument/2006/relationships/slideLayout" Target="../slideLayouts/slideLayout1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94.xml"/><Relationship Id="rId1" Type="http://schemas.openxmlformats.org/officeDocument/2006/relationships/tags" Target="../tags/tag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6.xml"/><Relationship Id="rId1" Type="http://schemas.openxmlformats.org/officeDocument/2006/relationships/tags" Target="../tags/tag86.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3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38.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14.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6.xml"/><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3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ecurity-center/release-notes" TargetMode="External"/><Relationship Id="rId2" Type="http://schemas.openxmlformats.org/officeDocument/2006/relationships/notesSlide" Target="../notesSlides/notesSlide14.xml"/><Relationship Id="rId1" Type="http://schemas.openxmlformats.org/officeDocument/2006/relationships/slideLayout" Target="../slideLayouts/slideLayout138.xml"/><Relationship Id="rId5" Type="http://schemas.openxmlformats.org/officeDocument/2006/relationships/image" Target="../media/image84.png"/><Relationship Id="rId4" Type="http://schemas.openxmlformats.org/officeDocument/2006/relationships/hyperlink" Target="https://docs.microsoft.com/en-us/azure/security-center/upcoming-chang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6.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85.png"/><Relationship Id="rId7" Type="http://schemas.openxmlformats.org/officeDocument/2006/relationships/image" Target="../media/image87.png"/><Relationship Id="rId2" Type="http://schemas.microsoft.com/office/2011/relationships/webextension" Target="../webextensions/webextension1.xml"/><Relationship Id="rId1" Type="http://schemas.openxmlformats.org/officeDocument/2006/relationships/slideLayout" Target="../slideLayouts/slideLayout76.xml"/><Relationship Id="rId6" Type="http://schemas.openxmlformats.org/officeDocument/2006/relationships/image" Target="../media/image840.png"/><Relationship Id="rId5" Type="http://schemas.openxmlformats.org/officeDocument/2006/relationships/slide" Target="slide23.xml"/><Relationship Id="rId4" Type="http://schemas.openxmlformats.org/officeDocument/2006/relationships/image" Target="../media/image86.png"/><Relationship Id="rId9" Type="http://schemas.openxmlformats.org/officeDocument/2006/relationships/image" Target="../media/image8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8.xml"/></Relationships>
</file>

<file path=ppt/slides/_rels/slide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05.xml"/><Relationship Id="rId5" Type="http://schemas.openxmlformats.org/officeDocument/2006/relationships/image" Target="../media/image59.sv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38.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9.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38.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1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8.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8.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38.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38.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38.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9.xml.rels><?xml version="1.0" encoding="UTF-8" standalone="yes"?>
<Relationships xmlns="http://schemas.openxmlformats.org/package/2006/relationships"><Relationship Id="rId3" Type="http://schemas.openxmlformats.org/officeDocument/2006/relationships/hyperlink" Target="https://securitycenter.microsoft.com/reports" TargetMode="External"/><Relationship Id="rId2" Type="http://schemas.openxmlformats.org/officeDocument/2006/relationships/notesSlide" Target="../notesSlides/notesSlide34.xml"/><Relationship Id="rId1" Type="http://schemas.openxmlformats.org/officeDocument/2006/relationships/slideLayout" Target="../slideLayouts/slideLayout138.xml"/><Relationship Id="rId5" Type="http://schemas.openxmlformats.org/officeDocument/2006/relationships/image" Target="../media/image102.png"/><Relationship Id="rId4" Type="http://schemas.openxmlformats.org/officeDocument/2006/relationships/hyperlink" Target="https://security.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138.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138.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138.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38.xml"/><Relationship Id="rId5" Type="http://schemas.openxmlformats.org/officeDocument/2006/relationships/image" Target="../media/image109.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8.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138.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9.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139.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jp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6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128.png"/><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3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8.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3.xml"/><Relationship Id="rId1" Type="http://schemas.openxmlformats.org/officeDocument/2006/relationships/slideLayout" Target="../slideLayouts/slideLayout138.xml"/><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6.xml"/><Relationship Id="rId1" Type="http://schemas.openxmlformats.org/officeDocument/2006/relationships/tags" Target="../tags/tag8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7.xml"/><Relationship Id="rId1" Type="http://schemas.openxmlformats.org/officeDocument/2006/relationships/tags" Target="../tags/tag90.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1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138.xml"/></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9.xml"/><Relationship Id="rId1" Type="http://schemas.openxmlformats.org/officeDocument/2006/relationships/slideLayout" Target="../slideLayouts/slideLayout1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8.xml"/></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1.xml"/><Relationship Id="rId1" Type="http://schemas.openxmlformats.org/officeDocument/2006/relationships/slideLayout" Target="../slideLayouts/slideLayout1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8.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3.xml"/><Relationship Id="rId1" Type="http://schemas.openxmlformats.org/officeDocument/2006/relationships/slideLayout" Target="../slideLayouts/slideLayout138.xml"/></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4.xml"/><Relationship Id="rId1" Type="http://schemas.openxmlformats.org/officeDocument/2006/relationships/slideLayout" Target="../slideLayouts/slideLayout1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13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7.xml"/><Relationship Id="rId1" Type="http://schemas.openxmlformats.org/officeDocument/2006/relationships/slideLayout" Target="../slideLayouts/slideLayout13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8.xm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1.xml"/><Relationship Id="rId1" Type="http://schemas.openxmlformats.org/officeDocument/2006/relationships/slideLayout" Target="../slideLayouts/slideLayout1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8.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138.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1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8.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8.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138.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138.xml"/></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13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DDC2-67E8-415F-91D0-880B41FAA503}"/>
              </a:ext>
            </a:extLst>
          </p:cNvPr>
          <p:cNvSpPr>
            <a:spLocks noGrp="1"/>
          </p:cNvSpPr>
          <p:nvPr>
            <p:ph type="title"/>
          </p:nvPr>
        </p:nvSpPr>
        <p:spPr/>
        <p:txBody>
          <a:bodyPr/>
          <a:lstStyle/>
          <a:p>
            <a:r>
              <a:rPr lang="en-US" dirty="0"/>
              <a:t>Microsoft Defender for Cloud</a:t>
            </a:r>
          </a:p>
        </p:txBody>
      </p:sp>
      <p:sp>
        <p:nvSpPr>
          <p:cNvPr id="3" name="Text Placeholder 2">
            <a:extLst>
              <a:ext uri="{FF2B5EF4-FFF2-40B4-BE49-F238E27FC236}">
                <a16:creationId xmlns:a16="http://schemas.microsoft.com/office/drawing/2014/main" id="{3C364953-BDD0-41A4-9EE4-EE902EF84D36}"/>
              </a:ext>
            </a:extLst>
          </p:cNvPr>
          <p:cNvSpPr>
            <a:spLocks noGrp="1"/>
          </p:cNvSpPr>
          <p:nvPr>
            <p:ph type="body" sz="quarter" idx="12"/>
          </p:nvPr>
        </p:nvSpPr>
        <p:spPr/>
        <p:txBody>
          <a:bodyPr/>
          <a:lstStyle/>
          <a:p>
            <a:r>
              <a:rPr lang="en-US" dirty="0"/>
              <a:t>Day 1</a:t>
            </a:r>
          </a:p>
        </p:txBody>
      </p:sp>
    </p:spTree>
    <p:extLst>
      <p:ext uri="{BB962C8B-B14F-4D97-AF65-F5344CB8AC3E}">
        <p14:creationId xmlns:p14="http://schemas.microsoft.com/office/powerpoint/2010/main" val="40957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subscriptions: the higher the score, the lower the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15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944346B-7E05-4B41-A7A9-4696DAC396F1}"/>
                  </a:ext>
                </a:extLst>
              </p:cNvPr>
              <p:cNvGraphicFramePr>
                <a:graphicFrameLocks noChangeAspect="1"/>
              </p:cNvGraphicFramePr>
              <p:nvPr/>
            </p:nvGraphicFramePr>
            <p:xfrm>
              <a:off x="3329646" y="3063662"/>
              <a:ext cx="2571858" cy="1446670"/>
            </p:xfrm>
            <a:graphic>
              <a:graphicData uri="http://schemas.microsoft.com/office/powerpoint/2016/slidezoom">
                <pslz:sldZm>
                  <pslz:sldZmObj sldId="2076138392" cId="1636117893">
                    <pslz:zmPr id="{7AC12DFF-90CD-421B-AE55-0C2398E080B7}" returnToParent="0" transitionDur="1000">
                      <p166:blipFill xmlns:p166="http://schemas.microsoft.com/office/powerpoint/2016/6/main">
                        <a:blip r:embed="rId7"/>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9944346B-7E05-4B41-A7A9-4696DAC396F1}"/>
                  </a:ext>
                </a:extLst>
              </p:cNvPr>
              <p:cNvPicPr>
                <a:picLocks noGrp="1" noRot="1" noChangeAspect="1" noMove="1" noResize="1" noEditPoints="1" noAdjustHandles="1" noChangeArrowheads="1" noChangeShapeType="1"/>
              </p:cNvPicPr>
              <p:nvPr/>
            </p:nvPicPr>
            <p:blipFill>
              <a:blip r:embed="rId9"/>
              <a:stretch>
                <a:fillRect/>
              </a:stretch>
            </p:blipFill>
            <p:spPr>
              <a:xfrm>
                <a:off x="3329646" y="3063662"/>
                <a:ext cx="2571858" cy="1446670"/>
              </a:xfrm>
              <a:prstGeom prst="rect">
                <a:avLst/>
              </a:prstGeom>
              <a:ln w="3175">
                <a:solidFill>
                  <a:prstClr val="ltGray"/>
                </a:solidFill>
              </a:ln>
            </p:spPr>
          </p:pic>
        </mc:Fallback>
      </mc:AlternateContent>
    </p:spTree>
    <p:extLst>
      <p:ext uri="{BB962C8B-B14F-4D97-AF65-F5344CB8AC3E}">
        <p14:creationId xmlns:p14="http://schemas.microsoft.com/office/powerpoint/2010/main" val="13408494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8712651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34870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Breakout Activity: </a:t>
            </a:r>
            <a:br>
              <a:rPr lang="en-US" dirty="0"/>
            </a:br>
            <a:r>
              <a:rPr lang="en-US" dirty="0">
                <a:solidFill>
                  <a:srgbClr val="737373"/>
                </a:solidFill>
              </a:rPr>
              <a:t>Microsoft Defender for Cloud Onboarding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Plan and perform Microsoft Defender for Cloud onboarding</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answer the provided challenge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407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2579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767637" y="215368"/>
            <a:ext cx="5285871"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Use </a:t>
            </a:r>
            <a:r>
              <a:rPr lang="en-US" sz="3530" dirty="0" err="1">
                <a:solidFill>
                  <a:srgbClr val="32145A"/>
                </a:solidFill>
                <a:latin typeface="+mj-lt"/>
                <a:cs typeface="Poppins" pitchFamily="2" charset="77"/>
              </a:rPr>
              <a:t>Bitly</a:t>
            </a:r>
            <a:r>
              <a:rPr lang="en-US" sz="3530" dirty="0">
                <a:solidFill>
                  <a:srgbClr val="32145A"/>
                </a:solidFill>
                <a:latin typeface="+mj-lt"/>
                <a:cs typeface="Poppins" pitchFamily="2" charset="77"/>
              </a:rPr>
              <a:t> Link to Register</a:t>
            </a:r>
          </a:p>
        </p:txBody>
      </p:sp>
      <p:pic>
        <p:nvPicPr>
          <p:cNvPr id="4" name="Picture 3">
            <a:extLst>
              <a:ext uri="{FF2B5EF4-FFF2-40B4-BE49-F238E27FC236}">
                <a16:creationId xmlns:a16="http://schemas.microsoft.com/office/drawing/2014/main" id="{89CD5ECA-A78B-4B36-8C13-5B5896E7A6CA}"/>
              </a:ext>
            </a:extLst>
          </p:cNvPr>
          <p:cNvPicPr>
            <a:picLocks noChangeAspect="1"/>
          </p:cNvPicPr>
          <p:nvPr/>
        </p:nvPicPr>
        <p:blipFill>
          <a:blip r:embed="rId3"/>
          <a:stretch>
            <a:fillRect/>
          </a:stretch>
        </p:blipFill>
        <p:spPr>
          <a:xfrm>
            <a:off x="1493518" y="3477591"/>
            <a:ext cx="8553450" cy="2667000"/>
          </a:xfrm>
          <a:prstGeom prst="rect">
            <a:avLst/>
          </a:prstGeom>
        </p:spPr>
      </p:pic>
      <p:pic>
        <p:nvPicPr>
          <p:cNvPr id="6" name="Picture 5">
            <a:extLst>
              <a:ext uri="{FF2B5EF4-FFF2-40B4-BE49-F238E27FC236}">
                <a16:creationId xmlns:a16="http://schemas.microsoft.com/office/drawing/2014/main" id="{FBB59B83-0475-4F1F-8239-5C531A8D72C8}"/>
              </a:ext>
            </a:extLst>
          </p:cNvPr>
          <p:cNvPicPr>
            <a:picLocks noChangeAspect="1"/>
          </p:cNvPicPr>
          <p:nvPr/>
        </p:nvPicPr>
        <p:blipFill>
          <a:blip r:embed="rId4"/>
          <a:stretch>
            <a:fillRect/>
          </a:stretch>
        </p:blipFill>
        <p:spPr>
          <a:xfrm>
            <a:off x="6962873" y="292100"/>
            <a:ext cx="3603527" cy="2794340"/>
          </a:xfrm>
          <a:prstGeom prst="rect">
            <a:avLst/>
          </a:prstGeom>
        </p:spPr>
      </p:pic>
      <p:pic>
        <p:nvPicPr>
          <p:cNvPr id="8" name="Picture 7">
            <a:extLst>
              <a:ext uri="{FF2B5EF4-FFF2-40B4-BE49-F238E27FC236}">
                <a16:creationId xmlns:a16="http://schemas.microsoft.com/office/drawing/2014/main" id="{AD535ECC-A570-4892-8250-835883AD3FEF}"/>
              </a:ext>
            </a:extLst>
          </p:cNvPr>
          <p:cNvPicPr>
            <a:picLocks noChangeAspect="1"/>
          </p:cNvPicPr>
          <p:nvPr/>
        </p:nvPicPr>
        <p:blipFill>
          <a:blip r:embed="rId5"/>
          <a:stretch>
            <a:fillRect/>
          </a:stretch>
        </p:blipFill>
        <p:spPr>
          <a:xfrm>
            <a:off x="944424" y="1406180"/>
            <a:ext cx="5370237" cy="999810"/>
          </a:xfrm>
          <a:prstGeom prst="rect">
            <a:avLst/>
          </a:prstGeom>
        </p:spPr>
      </p:pic>
    </p:spTree>
    <p:extLst>
      <p:ext uri="{BB962C8B-B14F-4D97-AF65-F5344CB8AC3E}">
        <p14:creationId xmlns:p14="http://schemas.microsoft.com/office/powerpoint/2010/main" val="1821712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654314" y="230276"/>
            <a:ext cx="3296095"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Lab Navigation</a:t>
            </a:r>
          </a:p>
        </p:txBody>
      </p:sp>
      <p:pic>
        <p:nvPicPr>
          <p:cNvPr id="9" name="Picture 8">
            <a:extLst>
              <a:ext uri="{FF2B5EF4-FFF2-40B4-BE49-F238E27FC236}">
                <a16:creationId xmlns:a16="http://schemas.microsoft.com/office/drawing/2014/main" id="{A5DF01D6-8125-447E-A8D5-604EF17101C9}"/>
              </a:ext>
            </a:extLst>
          </p:cNvPr>
          <p:cNvPicPr>
            <a:picLocks noChangeAspect="1"/>
          </p:cNvPicPr>
          <p:nvPr/>
        </p:nvPicPr>
        <p:blipFill>
          <a:blip r:embed="rId3"/>
          <a:stretch>
            <a:fillRect/>
          </a:stretch>
        </p:blipFill>
        <p:spPr>
          <a:xfrm>
            <a:off x="769590" y="3855157"/>
            <a:ext cx="4777063" cy="1247423"/>
          </a:xfrm>
          <a:prstGeom prst="rect">
            <a:avLst/>
          </a:prstGeom>
        </p:spPr>
      </p:pic>
      <p:pic>
        <p:nvPicPr>
          <p:cNvPr id="11" name="Picture 10">
            <a:extLst>
              <a:ext uri="{FF2B5EF4-FFF2-40B4-BE49-F238E27FC236}">
                <a16:creationId xmlns:a16="http://schemas.microsoft.com/office/drawing/2014/main" id="{AF54BC7E-511D-4992-8018-89E0B04CBC66}"/>
              </a:ext>
            </a:extLst>
          </p:cNvPr>
          <p:cNvPicPr>
            <a:picLocks noChangeAspect="1"/>
          </p:cNvPicPr>
          <p:nvPr/>
        </p:nvPicPr>
        <p:blipFill>
          <a:blip r:embed="rId4"/>
          <a:stretch>
            <a:fillRect/>
          </a:stretch>
        </p:blipFill>
        <p:spPr>
          <a:xfrm>
            <a:off x="584200" y="1270000"/>
            <a:ext cx="5376057" cy="1879599"/>
          </a:xfrm>
          <a:prstGeom prst="rect">
            <a:avLst/>
          </a:prstGeom>
        </p:spPr>
      </p:pic>
      <p:pic>
        <p:nvPicPr>
          <p:cNvPr id="13" name="Picture 12">
            <a:extLst>
              <a:ext uri="{FF2B5EF4-FFF2-40B4-BE49-F238E27FC236}">
                <a16:creationId xmlns:a16="http://schemas.microsoft.com/office/drawing/2014/main" id="{D933EF93-CA7B-4E95-A549-2F9CA2CBB559}"/>
              </a:ext>
            </a:extLst>
          </p:cNvPr>
          <p:cNvPicPr>
            <a:picLocks noChangeAspect="1"/>
          </p:cNvPicPr>
          <p:nvPr/>
        </p:nvPicPr>
        <p:blipFill>
          <a:blip r:embed="rId5"/>
          <a:stretch>
            <a:fillRect/>
          </a:stretch>
        </p:blipFill>
        <p:spPr>
          <a:xfrm>
            <a:off x="6546514" y="1608669"/>
            <a:ext cx="4705620" cy="3493911"/>
          </a:xfrm>
          <a:prstGeom prst="rect">
            <a:avLst/>
          </a:prstGeom>
        </p:spPr>
      </p:pic>
    </p:spTree>
    <p:extLst>
      <p:ext uri="{BB962C8B-B14F-4D97-AF65-F5344CB8AC3E}">
        <p14:creationId xmlns:p14="http://schemas.microsoft.com/office/powerpoint/2010/main" val="2837795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3882590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826792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15472"/>
            <a:ext cx="3019609" cy="635559"/>
          </a:xfrm>
          <a:prstGeom prst="rect">
            <a:avLst/>
          </a:prstGeom>
          <a:noFill/>
        </p:spPr>
        <p:txBody>
          <a:bodyPr wrap="none" rtlCol="0">
            <a:spAutoFit/>
          </a:bodyPr>
          <a:lstStyle/>
          <a:p>
            <a:pPr algn="ctr"/>
            <a:r>
              <a:rPr lang="en-US" sz="3530" dirty="0">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41480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2513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584200" y="2074755"/>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3066838" y="2074755"/>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843660" y="2074755"/>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32763" y="750078"/>
            <a:ext cx="9144000" cy="498598"/>
          </a:xfrm>
        </p:spPr>
        <p:txBody>
          <a:bodyPr/>
          <a:lstStyle/>
          <a:p>
            <a:r>
              <a:rPr lang="en-US" dirty="0"/>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584200" y="2842705"/>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8709" y="2200712"/>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3513" y="2166361"/>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115" y="2166361"/>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585413"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3075712"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855855" y="2074755"/>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3055904" y="2848170"/>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855855" y="2842705"/>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33566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249571"/>
            <a:ext cx="10789916" cy="977575"/>
          </a:xfrm>
        </p:spPr>
        <p:txBody>
          <a:bodyPr/>
          <a:lstStyle/>
          <a:p>
            <a:r>
              <a:rPr lang="en-US" dirty="0">
                <a:solidFill>
                  <a:schemeClr val="tx1"/>
                </a:solidFill>
              </a:rPr>
              <a:t>Build Hands-on Lab 1: </a:t>
            </a:r>
            <a:br>
              <a:rPr lang="en-US" dirty="0"/>
            </a:br>
            <a:r>
              <a:rPr lang="en-US" dirty="0">
                <a:solidFill>
                  <a:srgbClr val="737373"/>
                </a:solidFill>
              </a:rPr>
              <a:t>Configure Microsoft Defender for Cloud Settings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Configure Microsoft Defender for Cloud Settings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241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9831841-7C6B-4FA8-AD2B-353E6A5D8943}"/>
                  </a:ext>
                </a:extLst>
              </p:cNvPr>
              <p:cNvGraphicFramePr>
                <a:graphicFrameLocks noChangeAspect="1"/>
              </p:cNvGraphicFramePr>
              <p:nvPr>
                <p:extLst>
                  <p:ext uri="{D42A27DB-BD31-4B8C-83A1-F6EECF244321}">
                    <p14:modId xmlns:p14="http://schemas.microsoft.com/office/powerpoint/2010/main" val="2636312355"/>
                  </p:ext>
                </p:extLst>
              </p:nvPr>
            </p:nvGraphicFramePr>
            <p:xfrm>
              <a:off x="3329646" y="3063662"/>
              <a:ext cx="2571858" cy="1446670"/>
            </p:xfrm>
            <a:graphic>
              <a:graphicData uri="http://schemas.microsoft.com/office/powerpoint/2016/slidezoom">
                <pslz:sldZm>
                  <pslz:sldZmObj sldId="2076138314" cId="3063766555">
                    <pslz:zmPr id="{9CBABAC1-7382-401B-94DE-FC99A7D95097}" returnToParent="0" transitionDur="1000">
                      <p166:blipFill xmlns:p166="http://schemas.microsoft.com/office/powerpoint/2016/6/main">
                        <a:blip r:embed="rId2"/>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29831841-7C6B-4FA8-AD2B-353E6A5D8943}"/>
                  </a:ext>
                </a:extLst>
              </p:cNvPr>
              <p:cNvPicPr>
                <a:picLocks noGrp="1" noRot="1" noChangeAspect="1" noMove="1" noResize="1" noEditPoints="1" noAdjustHandles="1" noChangeArrowheads="1" noChangeShapeType="1"/>
              </p:cNvPicPr>
              <p:nvPr/>
            </p:nvPicPr>
            <p:blipFill>
              <a:blip r:embed="rId4"/>
              <a:stretch>
                <a:fillRect/>
              </a:stretch>
            </p:blipFill>
            <p:spPr>
              <a:xfrm>
                <a:off x="3329646"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3DED08F4-2CCE-423F-AEA1-46DC0A6B20A6}"/>
                  </a:ext>
                </a:extLst>
              </p:cNvPr>
              <p:cNvGraphicFramePr>
                <a:graphicFrameLocks noChangeAspect="1"/>
              </p:cNvGraphicFramePr>
              <p:nvPr>
                <p:extLst>
                  <p:ext uri="{D42A27DB-BD31-4B8C-83A1-F6EECF244321}">
                    <p14:modId xmlns:p14="http://schemas.microsoft.com/office/powerpoint/2010/main" val="2259243006"/>
                  </p:ext>
                </p:extLst>
              </p:nvPr>
            </p:nvGraphicFramePr>
            <p:xfrm>
              <a:off x="576579" y="3063662"/>
              <a:ext cx="2571858" cy="1446670"/>
            </p:xfrm>
            <a:graphic>
              <a:graphicData uri="http://schemas.microsoft.com/office/powerpoint/2016/slidezoom">
                <pslz:sldZm>
                  <pslz:sldZmObj sldId="2076138575" cId="824193281">
                    <pslz:zmPr id="{4B566ABF-BCEC-49D3-87A5-2C0A8CFEDF79}" returnToParent="0" transitionDur="1000">
                      <p166:blipFill xmlns:p166="http://schemas.microsoft.com/office/powerpoint/2016/6/main">
                        <a:blip r:embed="rId5"/>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3DED08F4-2CCE-423F-AEA1-46DC0A6B20A6}"/>
                  </a:ext>
                </a:extLst>
              </p:cNvPr>
              <p:cNvPicPr>
                <a:picLocks noGrp="1" noRot="1" noChangeAspect="1" noMove="1" noResize="1" noEditPoints="1" noAdjustHandles="1" noChangeArrowheads="1" noChangeShapeType="1"/>
              </p:cNvPicPr>
              <p:nvPr/>
            </p:nvPicPr>
            <p:blipFill>
              <a:blip r:embed="rId7"/>
              <a:stretch>
                <a:fillRect/>
              </a:stretch>
            </p:blipFill>
            <p:spPr>
              <a:xfrm>
                <a:off x="576579" y="3063662"/>
                <a:ext cx="2571858" cy="144667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60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8"/>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9"/>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p:spTree>
    <p:extLst>
      <p:ext uri="{BB962C8B-B14F-4D97-AF65-F5344CB8AC3E}">
        <p14:creationId xmlns:p14="http://schemas.microsoft.com/office/powerpoint/2010/main" val="26395919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190809538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Application Control</a:t>
            </a:r>
          </a:p>
        </p:txBody>
      </p:sp>
    </p:spTree>
    <p:extLst>
      <p:ext uri="{BB962C8B-B14F-4D97-AF65-F5344CB8AC3E}">
        <p14:creationId xmlns:p14="http://schemas.microsoft.com/office/powerpoint/2010/main" val="3063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Application allow lists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Application </a:t>
            </a:r>
            <a:r>
              <a:rPr lang="en-US" sz="1800" dirty="0" err="1"/>
              <a:t>allowlist</a:t>
            </a:r>
            <a:r>
              <a:rPr lang="en-US" sz="1800" dirty="0"/>
              <a:t> is not necessarily a new concept. </a:t>
            </a:r>
          </a:p>
          <a:p>
            <a:pPr>
              <a:lnSpc>
                <a:spcPct val="100000"/>
              </a:lnSpc>
              <a:spcAft>
                <a:spcPts val="1000"/>
              </a:spcAft>
            </a:pPr>
            <a:r>
              <a:rPr lang="en-US" sz="1800" dirty="0"/>
              <a:t>One of the biggest challenges of dealing with the application </a:t>
            </a:r>
            <a:r>
              <a:rPr lang="en-US" sz="1800" dirty="0" err="1"/>
              <a:t>allowlist</a:t>
            </a:r>
            <a:r>
              <a:rPr lang="en-US" sz="1800" dirty="0"/>
              <a:t> is how to maintain that list. </a:t>
            </a:r>
          </a:p>
          <a:p>
            <a:pPr>
              <a:lnSpc>
                <a:spcPct val="100000"/>
              </a:lnSpc>
              <a:spcAft>
                <a:spcPts val="1000"/>
              </a:spcAft>
            </a:pPr>
            <a:r>
              <a:rPr lang="en-US" sz="1800" dirty="0"/>
              <a:t>The traditional approach of using AppLocker in Windows is a good solution, but still has the overhead of keeping up with the applications and making the initial baseline.</a:t>
            </a:r>
          </a:p>
          <a:p>
            <a:pPr>
              <a:lnSpc>
                <a:spcPct val="100000"/>
              </a:lnSpc>
              <a:spcAft>
                <a:spcPts val="1000"/>
              </a:spcAft>
            </a:pPr>
            <a:endParaRPr lang="en-US" sz="1800" b="1" dirty="0"/>
          </a:p>
          <a:p>
            <a:pPr>
              <a:lnSpc>
                <a:spcPct val="100000"/>
              </a:lnSpc>
              <a:spcAft>
                <a:spcPts val="1000"/>
              </a:spcAft>
            </a:pPr>
            <a:r>
              <a:rPr lang="en-US" sz="1800" dirty="0"/>
              <a:t>Adaptive application controls is one of the advanced protection features you can benefit from, when you upgrade to Microsoft Defender for Cloud ON, this falls under the cloud Workload Platform Protection (CWPP).</a:t>
            </a:r>
          </a:p>
        </p:txBody>
      </p:sp>
    </p:spTree>
    <p:extLst>
      <p:ext uri="{BB962C8B-B14F-4D97-AF65-F5344CB8AC3E}">
        <p14:creationId xmlns:p14="http://schemas.microsoft.com/office/powerpoint/2010/main" val="49594701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103209938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Often, organizations have collections of machines that routinely run the same processes. </a:t>
            </a:r>
          </a:p>
          <a:p>
            <a:pPr>
              <a:lnSpc>
                <a:spcPct val="100000"/>
              </a:lnSpc>
              <a:spcAft>
                <a:spcPts val="1000"/>
              </a:spcAft>
            </a:pPr>
            <a:r>
              <a:rPr lang="en-US" sz="1800" dirty="0"/>
              <a:t>Security Center uses machine learning to analyze the applications running on your machines and create a list of the known-safe software. </a:t>
            </a:r>
          </a:p>
          <a:p>
            <a:pPr>
              <a:lnSpc>
                <a:spcPct val="100000"/>
              </a:lnSpc>
              <a:spcAft>
                <a:spcPts val="1000"/>
              </a:spcAft>
            </a:pPr>
            <a:r>
              <a:rPr lang="en-US" sz="1800" dirty="0"/>
              <a:t>Allow lists are based on your specific Azure workloads, and you can further customize the recommendations.</a:t>
            </a:r>
          </a:p>
          <a:p>
            <a:pPr>
              <a:lnSpc>
                <a:spcPct val="100000"/>
              </a:lnSpc>
              <a:spcAft>
                <a:spcPts val="1000"/>
              </a:spcAft>
            </a:pPr>
            <a:r>
              <a:rPr lang="en-US" sz="1800" dirty="0"/>
              <a:t>When you've enabled and configured adaptive application controls, you'll get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Adaptive Application Control do not support Windows machines for which AppLocker policy is already enabled by either group policy objects (GPOs) or Local Security policy.</a:t>
            </a:r>
          </a:p>
        </p:txBody>
      </p:sp>
    </p:spTree>
    <p:extLst>
      <p:ext uri="{BB962C8B-B14F-4D97-AF65-F5344CB8AC3E}">
        <p14:creationId xmlns:p14="http://schemas.microsoft.com/office/powerpoint/2010/main" val="8158128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Enforcement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enforcement options are currently available. </a:t>
            </a:r>
          </a:p>
          <a:p>
            <a:pPr>
              <a:lnSpc>
                <a:spcPct val="100000"/>
              </a:lnSpc>
              <a:spcAft>
                <a:spcPts val="1000"/>
              </a:spcAft>
            </a:pPr>
            <a:endParaRPr lang="en-US" sz="1800" dirty="0"/>
          </a:p>
          <a:p>
            <a:pPr>
              <a:lnSpc>
                <a:spcPct val="100000"/>
              </a:lnSpc>
              <a:spcAft>
                <a:spcPts val="1000"/>
              </a:spcAft>
            </a:pPr>
            <a:r>
              <a:rPr lang="en-US" sz="1800" dirty="0"/>
              <a:t>Adaptive application controls are intended to provide security alerts if any application runs other than the ones you've defined as safe.</a:t>
            </a:r>
          </a:p>
          <a:p>
            <a:pPr>
              <a:lnSpc>
                <a:spcPct val="100000"/>
              </a:lnSpc>
              <a:spcAft>
                <a:spcPts val="1000"/>
              </a:spcAft>
            </a:pPr>
            <a:endParaRPr lang="en-US" sz="1800" b="1" dirty="0"/>
          </a:p>
          <a:p>
            <a:pPr>
              <a:lnSpc>
                <a:spcPct val="100000"/>
              </a:lnSpc>
              <a:spcAft>
                <a:spcPts val="1000"/>
              </a:spcAft>
            </a:pPr>
            <a:r>
              <a:rPr lang="en-US" sz="1800" b="1" dirty="0"/>
              <a:t>AAC will not block the execution of applications, it will only notify you.</a:t>
            </a:r>
          </a:p>
          <a:p>
            <a:pPr>
              <a:lnSpc>
                <a:spcPct val="100000"/>
              </a:lnSpc>
              <a:spcAft>
                <a:spcPts val="1000"/>
              </a:spcAft>
            </a:pPr>
            <a:endParaRPr lang="en-US" sz="1800" b="1" dirty="0"/>
          </a:p>
          <a:p>
            <a:pPr>
              <a:lnSpc>
                <a:spcPct val="100000"/>
              </a:lnSpc>
              <a:spcAft>
                <a:spcPts val="1000"/>
              </a:spcAft>
            </a:pPr>
            <a:r>
              <a:rPr lang="en-US" sz="1800" dirty="0"/>
              <a:t>Microsoft Defender for Endpoint / Antivirus can be used as malware tools.</a:t>
            </a:r>
          </a:p>
        </p:txBody>
      </p:sp>
    </p:spTree>
    <p:extLst>
      <p:ext uri="{BB962C8B-B14F-4D97-AF65-F5344CB8AC3E}">
        <p14:creationId xmlns:p14="http://schemas.microsoft.com/office/powerpoint/2010/main" val="15355831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 recommendation state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Machines without a defined allow list of applications, and which don't support the feature. Your machine might be in this tab for the following reasons:</a:t>
            </a:r>
          </a:p>
          <a:p>
            <a:pPr>
              <a:lnSpc>
                <a:spcPct val="100000"/>
              </a:lnSpc>
              <a:spcAft>
                <a:spcPts val="1000"/>
              </a:spcAft>
            </a:pPr>
            <a:endParaRPr lang="en-US" sz="1800" dirty="0"/>
          </a:p>
          <a:p>
            <a:pPr>
              <a:lnSpc>
                <a:spcPct val="100000"/>
              </a:lnSpc>
              <a:spcAft>
                <a:spcPts val="1000"/>
              </a:spcAft>
            </a:pPr>
            <a:r>
              <a:rPr lang="en-US" sz="1800" dirty="0"/>
              <a:t>It's missing a Log Analytics agent</a:t>
            </a:r>
          </a:p>
          <a:p>
            <a:pPr>
              <a:lnSpc>
                <a:spcPct val="100000"/>
              </a:lnSpc>
              <a:spcAft>
                <a:spcPts val="1000"/>
              </a:spcAft>
            </a:pPr>
            <a:r>
              <a:rPr lang="en-US" sz="1800" dirty="0"/>
              <a:t>The Log Analytics agent isn't sending events</a:t>
            </a:r>
          </a:p>
          <a:p>
            <a:pPr>
              <a:lnSpc>
                <a:spcPct val="100000"/>
              </a:lnSpc>
              <a:spcAft>
                <a:spcPts val="1000"/>
              </a:spcAft>
            </a:pPr>
            <a:r>
              <a:rPr lang="en-US" sz="1800" dirty="0"/>
              <a:t>It's a Windows machine with a pre-existing AppLocker policy enabled by either a GPO or a local security policy</a:t>
            </a:r>
          </a:p>
          <a:p>
            <a:pPr>
              <a:lnSpc>
                <a:spcPct val="100000"/>
              </a:lnSpc>
              <a:spcAft>
                <a:spcPts val="1000"/>
              </a:spcAft>
            </a:pPr>
            <a:endParaRPr lang="en-US" sz="1800" b="1" dirty="0"/>
          </a:p>
          <a:p>
            <a:pPr>
              <a:lnSpc>
                <a:spcPct val="100000"/>
              </a:lnSpc>
              <a:spcAft>
                <a:spcPts val="1000"/>
              </a:spcAft>
            </a:pPr>
            <a:r>
              <a:rPr lang="en-US" sz="1800" dirty="0"/>
              <a:t>Security Center needs at least two weeks of data to define the unique recommendations per group of machines. Machines that have recently been created, or which belong to subscriptions that were only recently enabled with Microsoft Defender for Cloud, will appear under the No recommendation tab.</a:t>
            </a:r>
          </a:p>
        </p:txBody>
      </p:sp>
    </p:spTree>
    <p:extLst>
      <p:ext uri="{BB962C8B-B14F-4D97-AF65-F5344CB8AC3E}">
        <p14:creationId xmlns:p14="http://schemas.microsoft.com/office/powerpoint/2010/main" val="265055329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Miscellaneous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261253" cy="502447"/>
          </a:xfrm>
        </p:spPr>
        <p:txBody>
          <a:bodyPr/>
          <a:lstStyle/>
          <a:p>
            <a:pPr>
              <a:lnSpc>
                <a:spcPct val="100000"/>
              </a:lnSpc>
              <a:spcAft>
                <a:spcPts val="1000"/>
              </a:spcAft>
            </a:pPr>
            <a:r>
              <a:rPr lang="en-US" sz="1800" dirty="0"/>
              <a:t>Both application lists include the option to restrict a specific application to certain users. Adopt the principle of least privilege whenever possible.</a:t>
            </a:r>
          </a:p>
          <a:p>
            <a:pPr>
              <a:lnSpc>
                <a:spcPct val="100000"/>
              </a:lnSpc>
              <a:spcAft>
                <a:spcPts val="1000"/>
              </a:spcAft>
            </a:pPr>
            <a:endParaRPr lang="en-US" sz="1800" dirty="0"/>
          </a:p>
          <a:p>
            <a:pPr>
              <a:lnSpc>
                <a:spcPct val="100000"/>
              </a:lnSpc>
              <a:spcAft>
                <a:spcPts val="1000"/>
              </a:spcAft>
            </a:pPr>
            <a:r>
              <a:rPr lang="en-US" sz="1800" dirty="0"/>
              <a:t>Applications are defined by their publishers, if an application doesn't have publisher information (it's unsigned), a path rule is created for the full path of the specific application.</a:t>
            </a:r>
          </a:p>
        </p:txBody>
      </p:sp>
      <p:pic>
        <p:nvPicPr>
          <p:cNvPr id="4098" name="Picture 2" descr="Add a custom rule.">
            <a:extLst>
              <a:ext uri="{FF2B5EF4-FFF2-40B4-BE49-F238E27FC236}">
                <a16:creationId xmlns:a16="http://schemas.microsoft.com/office/drawing/2014/main" id="{5E4B5DC2-717E-4B9D-BF4D-615CF6C7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709" y="535656"/>
            <a:ext cx="7789120" cy="57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9879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131285" cy="502447"/>
          </a:xfrm>
        </p:spPr>
        <p:txBody>
          <a:bodyPr/>
          <a:lstStyle/>
          <a:p>
            <a:pPr>
              <a:lnSpc>
                <a:spcPct val="100000"/>
              </a:lnSpc>
              <a:spcAft>
                <a:spcPts val="1000"/>
              </a:spcAft>
            </a:pPr>
            <a:r>
              <a:rPr lang="en-US" sz="1800" b="1" dirty="0"/>
              <a:t>Publisher </a:t>
            </a:r>
            <a:r>
              <a:rPr lang="en-US" sz="1800" b="1" dirty="0" err="1"/>
              <a:t>Allowlist</a:t>
            </a:r>
            <a:r>
              <a:rPr lang="en-US" sz="1800" b="1" dirty="0"/>
              <a:t>:</a:t>
            </a:r>
          </a:p>
          <a:p>
            <a:pPr>
              <a:lnSpc>
                <a:spcPct val="100000"/>
              </a:lnSpc>
              <a:spcAft>
                <a:spcPts val="1000"/>
              </a:spcAft>
            </a:pPr>
            <a:r>
              <a:rPr lang="en-US" sz="1800" dirty="0"/>
              <a:t>Based on the signing signature</a:t>
            </a:r>
          </a:p>
          <a:p>
            <a:pPr>
              <a:lnSpc>
                <a:spcPct val="100000"/>
              </a:lnSpc>
              <a:spcAft>
                <a:spcPts val="1000"/>
              </a:spcAft>
            </a:pPr>
            <a:endParaRPr lang="en-US" sz="1800" b="1" dirty="0"/>
          </a:p>
          <a:p>
            <a:pPr>
              <a:lnSpc>
                <a:spcPct val="100000"/>
              </a:lnSpc>
              <a:spcAft>
                <a:spcPts val="1000"/>
              </a:spcAft>
            </a:pPr>
            <a:r>
              <a:rPr lang="en-US" sz="1800" b="1" dirty="0"/>
              <a:t>Path </a:t>
            </a:r>
            <a:r>
              <a:rPr lang="en-US" sz="1800" b="1" dirty="0" err="1"/>
              <a:t>Allowlist</a:t>
            </a:r>
            <a:r>
              <a:rPr lang="en-US" sz="1800" b="1" dirty="0"/>
              <a:t>:</a:t>
            </a:r>
          </a:p>
          <a:p>
            <a:pPr>
              <a:lnSpc>
                <a:spcPct val="100000"/>
              </a:lnSpc>
              <a:spcAft>
                <a:spcPts val="1000"/>
              </a:spcAft>
            </a:pPr>
            <a:r>
              <a:rPr lang="en-US" sz="1800" dirty="0"/>
              <a:t>Using a wildcard at the end of a path to allow all executables within this folder and sub-folders.</a:t>
            </a:r>
          </a:p>
          <a:p>
            <a:pPr>
              <a:lnSpc>
                <a:spcPct val="100000"/>
              </a:lnSpc>
              <a:spcAft>
                <a:spcPts val="1000"/>
              </a:spcAft>
            </a:pPr>
            <a:r>
              <a:rPr lang="en-US" sz="1800" dirty="0"/>
              <a:t>Using a wildcard in the middle of a path to enable a known executable name with a changing folder name (for example, personal user folders containing a known executable, automatically generated folder names,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Hash </a:t>
            </a:r>
            <a:r>
              <a:rPr lang="en-US" sz="1800" b="1" dirty="0" err="1"/>
              <a:t>Allowlist</a:t>
            </a:r>
            <a:r>
              <a:rPr lang="en-US" sz="1800" b="1" dirty="0"/>
              <a:t>:</a:t>
            </a:r>
          </a:p>
          <a:p>
            <a:pPr>
              <a:lnSpc>
                <a:spcPct val="100000"/>
              </a:lnSpc>
              <a:spcAft>
                <a:spcPts val="1000"/>
              </a:spcAft>
            </a:pPr>
            <a:r>
              <a:rPr lang="en-US" sz="1800" dirty="0"/>
              <a:t>Based on the file hash.</a:t>
            </a:r>
          </a:p>
        </p:txBody>
      </p:sp>
    </p:spTree>
    <p:extLst>
      <p:ext uri="{BB962C8B-B14F-4D97-AF65-F5344CB8AC3E}">
        <p14:creationId xmlns:p14="http://schemas.microsoft.com/office/powerpoint/2010/main" val="59936067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913336" cy="758022"/>
          </a:xfrm>
        </p:spPr>
        <p:txBody>
          <a:bodyPr/>
          <a:lstStyle/>
          <a:p>
            <a:r>
              <a:rPr lang="en-US" dirty="0"/>
              <a:t>Recommendation – “</a:t>
            </a:r>
            <a:r>
              <a:rPr lang="en-US" dirty="0" err="1"/>
              <a:t>Allowlist</a:t>
            </a:r>
            <a:r>
              <a:rPr lang="en-US" dirty="0"/>
              <a:t> rules in your adaptive application control policy should be updated”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700300"/>
            <a:ext cx="10131285" cy="502447"/>
          </a:xfrm>
        </p:spPr>
        <p:txBody>
          <a:bodyPr/>
          <a:lstStyle/>
          <a:p>
            <a:pPr>
              <a:lnSpc>
                <a:spcPct val="100000"/>
              </a:lnSpc>
              <a:spcAft>
                <a:spcPts val="1000"/>
              </a:spcAft>
            </a:pPr>
            <a:r>
              <a:rPr lang="en-US" sz="1800" dirty="0"/>
              <a:t>You'll see this recommendation when Security Center's machine learning identifies potentially legitimate behavior that hasn't previously been allowed. </a:t>
            </a:r>
          </a:p>
          <a:p>
            <a:pPr>
              <a:lnSpc>
                <a:spcPct val="100000"/>
              </a:lnSpc>
              <a:spcAft>
                <a:spcPts val="1000"/>
              </a:spcAft>
            </a:pPr>
            <a:r>
              <a:rPr lang="en-US" sz="1800" dirty="0"/>
              <a:t>The recommendation suggests new rules for your existing definitions to reduce the number of false positive alerts.</a:t>
            </a:r>
          </a:p>
        </p:txBody>
      </p:sp>
    </p:spTree>
    <p:extLst>
      <p:ext uri="{BB962C8B-B14F-4D97-AF65-F5344CB8AC3E}">
        <p14:creationId xmlns:p14="http://schemas.microsoft.com/office/powerpoint/2010/main" val="53182972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2 hours</a:t>
            </a:r>
          </a:p>
        </p:txBody>
      </p:sp>
      <p:sp>
        <p:nvSpPr>
          <p:cNvPr id="45" name="Rectangle: Rounded Corners 44">
            <a:extLst>
              <a:ext uri="{FF2B5EF4-FFF2-40B4-BE49-F238E27FC236}">
                <a16:creationId xmlns:a16="http://schemas.microsoft.com/office/drawing/2014/main" id="{3C8241C2-25A9-474B-9AB7-FA3F650569F7}"/>
              </a:ext>
            </a:extLst>
          </p:cNvPr>
          <p:cNvSpPr/>
          <p:nvPr/>
        </p:nvSpPr>
        <p:spPr bwMode="auto">
          <a:xfrm>
            <a:off x="3664064" y="5160382"/>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12 hours</a:t>
            </a:r>
          </a:p>
        </p:txBody>
      </p:sp>
      <p:sp>
        <p:nvSpPr>
          <p:cNvPr id="46" name="Rectangle: Rounded Corners 45">
            <a:extLst>
              <a:ext uri="{FF2B5EF4-FFF2-40B4-BE49-F238E27FC236}">
                <a16:creationId xmlns:a16="http://schemas.microsoft.com/office/drawing/2014/main" id="{32464582-1B0B-4A17-856A-6514D31A6130}"/>
              </a:ext>
            </a:extLst>
          </p:cNvPr>
          <p:cNvSpPr/>
          <p:nvPr/>
        </p:nvSpPr>
        <p:spPr bwMode="auto">
          <a:xfrm>
            <a:off x="5257239" y="5141388"/>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24 hours</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4 hours</a:t>
            </a:r>
          </a:p>
        </p:txBody>
      </p:sp>
    </p:spTree>
    <p:extLst>
      <p:ext uri="{BB962C8B-B14F-4D97-AF65-F5344CB8AC3E}">
        <p14:creationId xmlns:p14="http://schemas.microsoft.com/office/powerpoint/2010/main" val="219651237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Just In Time VM Access</a:t>
            </a:r>
          </a:p>
        </p:txBody>
      </p:sp>
    </p:spTree>
    <p:extLst>
      <p:ext uri="{BB962C8B-B14F-4D97-AF65-F5344CB8AC3E}">
        <p14:creationId xmlns:p14="http://schemas.microsoft.com/office/powerpoint/2010/main" val="18171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marL="285750" indent="-285750">
              <a:lnSpc>
                <a:spcPct val="100000"/>
              </a:lnSpc>
              <a:spcAft>
                <a:spcPts val="1000"/>
              </a:spcAft>
              <a:buFont typeface="Arial" panose="020B0604020202020204" pitchFamily="34" charset="0"/>
              <a:buChar char="•"/>
            </a:pPr>
            <a:r>
              <a:rPr lang="en-US" sz="1800" dirty="0"/>
              <a:t>Select the ports on the VM to which inbound traffic will be blocked. </a:t>
            </a:r>
          </a:p>
          <a:p>
            <a:pPr marL="285750" indent="-285750">
              <a:lnSpc>
                <a:spcPct val="100000"/>
              </a:lnSpc>
              <a:spcAft>
                <a:spcPts val="1000"/>
              </a:spcAft>
              <a:buFont typeface="Arial" panose="020B0604020202020204" pitchFamily="34" charset="0"/>
              <a:buChar char="•"/>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marL="285750" indent="-285750">
              <a:lnSpc>
                <a:spcPct val="100000"/>
              </a:lnSpc>
              <a:spcAft>
                <a:spcPts val="1000"/>
              </a:spcAft>
              <a:buFont typeface="Arial" panose="020B0604020202020204" pitchFamily="34" charset="0"/>
              <a:buChar char="•"/>
            </a:pPr>
            <a:r>
              <a:rPr lang="en-US" sz="1800" dirty="0"/>
              <a:t>If the request is approved, Security Center configures the NSGs and Azure Firewall to allow inbound traffic to the selected ports from the relevant IP address (or range), for the amount of time that was specified</a:t>
            </a:r>
          </a:p>
          <a:p>
            <a:pPr marL="285750" indent="-285750">
              <a:lnSpc>
                <a:spcPct val="100000"/>
              </a:lnSpc>
              <a:spcAft>
                <a:spcPts val="1000"/>
              </a:spcAft>
              <a:buFont typeface="Arial" panose="020B0604020202020204" pitchFamily="34" charset="0"/>
              <a:buChar char="•"/>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83625081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Threat actors actively hunt accessible machines with open management ports, like RDP or SSH. </a:t>
            </a:r>
          </a:p>
          <a:p>
            <a:pPr marL="285750" indent="-285750">
              <a:lnSpc>
                <a:spcPct val="100000"/>
              </a:lnSpc>
              <a:spcAft>
                <a:spcPts val="1000"/>
              </a:spcAft>
              <a:buFont typeface="Arial" panose="020B0604020202020204" pitchFamily="34" charset="0"/>
              <a:buChar char="•"/>
            </a:pPr>
            <a:r>
              <a:rPr lang="en-US" sz="1800" dirty="0"/>
              <a:t>All of your virtual machines are potential targets for an attack. </a:t>
            </a:r>
          </a:p>
          <a:p>
            <a:pPr marL="285750" indent="-285750">
              <a:lnSpc>
                <a:spcPct val="100000"/>
              </a:lnSpc>
              <a:spcAft>
                <a:spcPts val="1000"/>
              </a:spcAft>
              <a:buFont typeface="Arial" panose="020B0604020202020204" pitchFamily="34" charset="0"/>
              <a:buChar char="•"/>
            </a:pPr>
            <a:r>
              <a:rPr lang="en-US" sz="1800" dirty="0"/>
              <a:t>When a VM is successfully compromised, it's used as the entry point to attack further resources within your environment.</a:t>
            </a:r>
          </a:p>
          <a:p>
            <a:pPr>
              <a:lnSpc>
                <a:spcPct val="100000"/>
              </a:lnSpc>
              <a:spcAft>
                <a:spcPts val="1000"/>
              </a:spcAft>
            </a:pPr>
            <a:endParaRPr lang="en-US" sz="1800" dirty="0"/>
          </a:p>
          <a:p>
            <a:pPr>
              <a:lnSpc>
                <a:spcPct val="100000"/>
              </a:lnSpc>
              <a:spcAft>
                <a:spcPts val="1000"/>
              </a:spcAft>
            </a:pPr>
            <a:r>
              <a:rPr lang="en-US" sz="1800" dirty="0"/>
              <a:t>As with all cybersecurity prevention techniques, your goal should be to reduce the attack surface. In this case, that means having fewer open ports, especially management ports.</a:t>
            </a:r>
          </a:p>
          <a:p>
            <a:pPr>
              <a:lnSpc>
                <a:spcPct val="100000"/>
              </a:lnSpc>
              <a:spcAft>
                <a:spcPts val="1000"/>
              </a:spcAft>
            </a:pPr>
            <a:endParaRPr lang="en-US" sz="1800" dirty="0"/>
          </a:p>
          <a:p>
            <a:pPr>
              <a:lnSpc>
                <a:spcPct val="100000"/>
              </a:lnSpc>
              <a:spcAft>
                <a:spcPts val="1000"/>
              </a:spcAft>
            </a:pPr>
            <a:r>
              <a:rPr lang="en-US" sz="1800" dirty="0"/>
              <a:t>Your legitimate users also use these ports, so it's not practical to keep them closed.</a:t>
            </a:r>
          </a:p>
        </p:txBody>
      </p:sp>
    </p:spTree>
    <p:extLst>
      <p:ext uri="{BB962C8B-B14F-4D97-AF65-F5344CB8AC3E}">
        <p14:creationId xmlns:p14="http://schemas.microsoft.com/office/powerpoint/2010/main" val="48407251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Ports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following ports are utilized in the JIT configured rules:</a:t>
            </a:r>
          </a:p>
          <a:p>
            <a:pPr>
              <a:lnSpc>
                <a:spcPct val="100000"/>
              </a:lnSpc>
              <a:spcAft>
                <a:spcPts val="1000"/>
              </a:spcAft>
            </a:pPr>
            <a:endParaRPr lang="en-US" sz="1800" dirty="0"/>
          </a:p>
          <a:p>
            <a:pPr>
              <a:lnSpc>
                <a:spcPct val="100000"/>
              </a:lnSpc>
              <a:spcAft>
                <a:spcPts val="1000"/>
              </a:spcAft>
            </a:pPr>
            <a:r>
              <a:rPr lang="en-US" sz="1800" dirty="0"/>
              <a:t>22 - used for SSH connections</a:t>
            </a:r>
          </a:p>
          <a:p>
            <a:pPr>
              <a:lnSpc>
                <a:spcPct val="100000"/>
              </a:lnSpc>
              <a:spcAft>
                <a:spcPts val="1000"/>
              </a:spcAft>
            </a:pPr>
            <a:r>
              <a:rPr lang="en-US" sz="1800" dirty="0"/>
              <a:t>3389 - used for Remote Desktop Connections to Windows Servers</a:t>
            </a:r>
          </a:p>
          <a:p>
            <a:pPr>
              <a:lnSpc>
                <a:spcPct val="100000"/>
              </a:lnSpc>
              <a:spcAft>
                <a:spcPts val="1000"/>
              </a:spcAft>
            </a:pPr>
            <a:r>
              <a:rPr lang="en-US" sz="1800" dirty="0"/>
              <a:t>5985 - used for remote PowerShell connections over HTTP</a:t>
            </a:r>
          </a:p>
          <a:p>
            <a:pPr>
              <a:lnSpc>
                <a:spcPct val="100000"/>
              </a:lnSpc>
              <a:spcAft>
                <a:spcPts val="1000"/>
              </a:spcAft>
            </a:pPr>
            <a:r>
              <a:rPr lang="en-US" sz="1800" dirty="0"/>
              <a:t>5986 - used for remote PowerShell connections over HTTPS</a:t>
            </a:r>
          </a:p>
          <a:p>
            <a:pPr>
              <a:lnSpc>
                <a:spcPct val="100000"/>
              </a:lnSpc>
              <a:spcAft>
                <a:spcPts val="1000"/>
              </a:spcAft>
            </a:pPr>
            <a:endParaRPr lang="en-US" sz="1800" b="1" dirty="0"/>
          </a:p>
          <a:p>
            <a:pPr>
              <a:lnSpc>
                <a:spcPct val="100000"/>
              </a:lnSpc>
              <a:spcAft>
                <a:spcPts val="1000"/>
              </a:spcAft>
            </a:pPr>
            <a:r>
              <a:rPr lang="en-US" sz="1800" dirty="0"/>
              <a:t>New ports can be added to the JIT VM Access Configuration.</a:t>
            </a:r>
          </a:p>
        </p:txBody>
      </p:sp>
      <p:pic>
        <p:nvPicPr>
          <p:cNvPr id="7170" name="Picture 2" descr="Configuring a port for Just In Time Access">
            <a:extLst>
              <a:ext uri="{FF2B5EF4-FFF2-40B4-BE49-F238E27FC236}">
                <a16:creationId xmlns:a16="http://schemas.microsoft.com/office/drawing/2014/main" id="{F68E5586-770D-40FB-9E24-71D41D82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85" y="601594"/>
            <a:ext cx="3307152" cy="511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0742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Security Groups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enable just-in-time VM access, you can select the ports on the VM to which inbound traffic will be blocked. Security Center ensures "deny all inbound traffic" rules exist for your selected ports in the network security group (NSG) and Azure Firewall rules. </a:t>
            </a:r>
          </a:p>
          <a:p>
            <a:pPr>
              <a:lnSpc>
                <a:spcPct val="100000"/>
              </a:lnSpc>
              <a:spcAft>
                <a:spcPts val="1000"/>
              </a:spcAft>
            </a:pPr>
            <a:r>
              <a:rPr lang="en-US" sz="1800" dirty="0"/>
              <a:t>These rules restrict access to your Azure VMs’ management ports and defend them from attack.</a:t>
            </a:r>
          </a:p>
          <a:p>
            <a:pPr>
              <a:lnSpc>
                <a:spcPct val="100000"/>
              </a:lnSpc>
              <a:spcAft>
                <a:spcPts val="1000"/>
              </a:spcAft>
            </a:pPr>
            <a:endParaRPr lang="en-US" sz="1800" dirty="0"/>
          </a:p>
          <a:p>
            <a:pPr>
              <a:lnSpc>
                <a:spcPct val="100000"/>
              </a:lnSpc>
              <a:spcAft>
                <a:spcPts val="1000"/>
              </a:spcAft>
            </a:pPr>
            <a:r>
              <a:rPr lang="en-US" sz="1800" dirty="0"/>
              <a:t>If other rules already exist for the selected ports, then those existing rules take priority over the new "deny all inbound traffic" rules. </a:t>
            </a:r>
          </a:p>
          <a:p>
            <a:pPr>
              <a:lnSpc>
                <a:spcPct val="100000"/>
              </a:lnSpc>
              <a:spcAft>
                <a:spcPts val="1000"/>
              </a:spcAft>
            </a:pPr>
            <a:r>
              <a:rPr lang="en-US" sz="1800" dirty="0"/>
              <a:t>If there are no existing rules on the selected ports, then the new rules take top priority in the NSG and Azure Firewall.</a:t>
            </a:r>
            <a:endParaRPr lang="en-US" sz="1800" b="1" dirty="0"/>
          </a:p>
        </p:txBody>
      </p:sp>
    </p:spTree>
    <p:extLst>
      <p:ext uri="{BB962C8B-B14F-4D97-AF65-F5344CB8AC3E}">
        <p14:creationId xmlns:p14="http://schemas.microsoft.com/office/powerpoint/2010/main" val="13487721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Requesting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From any JIT enabled VM, select to Connect and then select the Request Access option.</a:t>
            </a:r>
            <a:endParaRPr lang="en-US" sz="1800" b="1" dirty="0"/>
          </a:p>
        </p:txBody>
      </p:sp>
      <p:pic>
        <p:nvPicPr>
          <p:cNvPr id="10242" name="Picture 2" descr="Requesting access to a server">
            <a:extLst>
              <a:ext uri="{FF2B5EF4-FFF2-40B4-BE49-F238E27FC236}">
                <a16:creationId xmlns:a16="http://schemas.microsoft.com/office/drawing/2014/main" id="{ED0697DB-B2A1-4EA2-A673-FA4947C8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47" y="2116300"/>
            <a:ext cx="9085677" cy="35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19811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TRUE/FALSE: JIT can be enabled on any Virtual Machine?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
        <p:nvSpPr>
          <p:cNvPr id="44" name="Rectangle: Rounded Corners 43">
            <a:extLst>
              <a:ext uri="{FF2B5EF4-FFF2-40B4-BE49-F238E27FC236}">
                <a16:creationId xmlns:a16="http://schemas.microsoft.com/office/drawing/2014/main" id="{93E13880-C9DC-4972-8EC7-87BDC2F3D95E}"/>
              </a:ext>
            </a:extLst>
          </p:cNvPr>
          <p:cNvSpPr/>
          <p:nvPr/>
        </p:nvSpPr>
        <p:spPr bwMode="auto">
          <a:xfrm>
            <a:off x="585764" y="5133261"/>
            <a:ext cx="1262914"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47" name="Rectangle: Rounded Corners 46">
            <a:extLst>
              <a:ext uri="{FF2B5EF4-FFF2-40B4-BE49-F238E27FC236}">
                <a16:creationId xmlns:a16="http://schemas.microsoft.com/office/drawing/2014/main" id="{3061466B-70A0-4B0E-BD2C-0FC35CF260BA}"/>
              </a:ext>
            </a:extLst>
          </p:cNvPr>
          <p:cNvSpPr/>
          <p:nvPr/>
        </p:nvSpPr>
        <p:spPr bwMode="auto">
          <a:xfrm>
            <a:off x="2030072" y="5160382"/>
            <a:ext cx="145259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spTree>
    <p:extLst>
      <p:ext uri="{BB962C8B-B14F-4D97-AF65-F5344CB8AC3E}">
        <p14:creationId xmlns:p14="http://schemas.microsoft.com/office/powerpoint/2010/main" val="24210651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Bastion</a:t>
            </a:r>
          </a:p>
        </p:txBody>
      </p:sp>
    </p:spTree>
    <p:extLst>
      <p:ext uri="{BB962C8B-B14F-4D97-AF65-F5344CB8AC3E}">
        <p14:creationId xmlns:p14="http://schemas.microsoft.com/office/powerpoint/2010/main" val="1627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Bastion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Bastion service is a fully platform-managed PaaS service that you </a:t>
            </a:r>
            <a:br>
              <a:rPr lang="en-US" sz="1800" dirty="0"/>
            </a:br>
            <a:r>
              <a:rPr lang="en-US" sz="1800" dirty="0"/>
              <a:t>provision inside your virtual network. Azure Bastion allows you to connect </a:t>
            </a:r>
            <a:br>
              <a:rPr lang="en-US" sz="1800" dirty="0"/>
            </a:br>
            <a:r>
              <a:rPr lang="en-US" sz="1800" dirty="0"/>
              <a:t>to a virtual machine using your browser and the Azure portal. </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It provides secure and seamless RDP/SSH connectivity to your virtual machines directly from the Azure portal over TLS. </a:t>
            </a:r>
          </a:p>
          <a:p>
            <a:pPr marL="285750" indent="-285750">
              <a:lnSpc>
                <a:spcPct val="100000"/>
              </a:lnSpc>
              <a:spcAft>
                <a:spcPts val="1000"/>
              </a:spcAft>
              <a:buFont typeface="Arial" panose="020B0604020202020204" pitchFamily="34" charset="0"/>
              <a:buChar char="•"/>
            </a:pPr>
            <a:r>
              <a:rPr lang="en-US" sz="1800" dirty="0"/>
              <a:t>When you connect via Azure Bastion, your virtual machines do not need a public IP address, agent, or special client software.</a:t>
            </a:r>
          </a:p>
          <a:p>
            <a:pPr marL="285750" indent="-285750">
              <a:lnSpc>
                <a:spcPct val="100000"/>
              </a:lnSpc>
              <a:spcAft>
                <a:spcPts val="1000"/>
              </a:spcAft>
              <a:buFont typeface="Arial" panose="020B0604020202020204" pitchFamily="34" charset="0"/>
              <a:buChar char="•"/>
            </a:pPr>
            <a:r>
              <a:rPr lang="en-US" sz="1800" dirty="0"/>
              <a:t>Bastion provides secure RDP and SSH connectivity to all of the VMs in the virtual network in which it is provisioned. </a:t>
            </a:r>
          </a:p>
          <a:p>
            <a:pPr marL="285750" indent="-285750">
              <a:lnSpc>
                <a:spcPct val="100000"/>
              </a:lnSpc>
              <a:spcAft>
                <a:spcPts val="1000"/>
              </a:spcAft>
              <a:buFont typeface="Arial" panose="020B0604020202020204" pitchFamily="34" charset="0"/>
              <a:buChar char="•"/>
            </a:pPr>
            <a:r>
              <a:rPr lang="en-US" sz="1800" dirty="0"/>
              <a:t>Using Azure Bastion protects your virtual machines from exposing RDP/SSH ports to the outside world, while still providing secure access using RDP/SSH.</a:t>
            </a:r>
            <a:endParaRPr lang="en-US" sz="1800" b="1" dirty="0"/>
          </a:p>
        </p:txBody>
      </p:sp>
      <p:pic>
        <p:nvPicPr>
          <p:cNvPr id="4" name="Picture 3">
            <a:extLst>
              <a:ext uri="{FF2B5EF4-FFF2-40B4-BE49-F238E27FC236}">
                <a16:creationId xmlns:a16="http://schemas.microsoft.com/office/drawing/2014/main" id="{99F3633B-F085-4202-8138-672BD6AADD89}"/>
              </a:ext>
            </a:extLst>
          </p:cNvPr>
          <p:cNvPicPr>
            <a:picLocks noChangeAspect="1"/>
          </p:cNvPicPr>
          <p:nvPr/>
        </p:nvPicPr>
        <p:blipFill>
          <a:blip r:embed="rId3"/>
          <a:stretch>
            <a:fillRect/>
          </a:stretch>
        </p:blipFill>
        <p:spPr>
          <a:xfrm>
            <a:off x="8526531" y="797822"/>
            <a:ext cx="1619250" cy="1495425"/>
          </a:xfrm>
          <a:prstGeom prst="rect">
            <a:avLst/>
          </a:prstGeom>
        </p:spPr>
      </p:pic>
    </p:spTree>
    <p:extLst>
      <p:ext uri="{BB962C8B-B14F-4D97-AF65-F5344CB8AC3E}">
        <p14:creationId xmlns:p14="http://schemas.microsoft.com/office/powerpoint/2010/main" val="38304672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Bastion is deployed to a virtual network and supports virtual network peering. Specifically, Azure Bastion manages RDP/SSH connectivity to VMs created in the local or peered virtual networks.</a:t>
            </a:r>
          </a:p>
          <a:p>
            <a:pPr>
              <a:lnSpc>
                <a:spcPct val="100000"/>
              </a:lnSpc>
              <a:spcAft>
                <a:spcPts val="1000"/>
              </a:spcAft>
            </a:pPr>
            <a:endParaRPr lang="en-US" sz="1800" dirty="0"/>
          </a:p>
          <a:p>
            <a:pPr>
              <a:lnSpc>
                <a:spcPct val="100000"/>
              </a:lnSpc>
              <a:spcAft>
                <a:spcPts val="1000"/>
              </a:spcAft>
            </a:pPr>
            <a:endParaRPr lang="en-US" sz="1800" dirty="0"/>
          </a:p>
        </p:txBody>
      </p:sp>
      <p:pic>
        <p:nvPicPr>
          <p:cNvPr id="17410" name="Picture 2" descr="Diagram showing the Azure Bastion architecture.">
            <a:extLst>
              <a:ext uri="{FF2B5EF4-FFF2-40B4-BE49-F238E27FC236}">
                <a16:creationId xmlns:a16="http://schemas.microsoft.com/office/drawing/2014/main" id="{6246F1CF-37E6-4272-9208-29635C5F8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467" y="1911790"/>
            <a:ext cx="6546933" cy="435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8122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Provides recommendations to further harden NSG rules. </a:t>
            </a:r>
          </a:p>
          <a:p>
            <a:pPr marL="285750" indent="-285750">
              <a:lnSpc>
                <a:spcPct val="100000"/>
              </a:lnSpc>
              <a:spcAft>
                <a:spcPts val="1000"/>
              </a:spcAft>
              <a:buFont typeface="Arial" panose="020B0604020202020204" pitchFamily="34" charset="0"/>
              <a:buChar char="•"/>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marL="285750" indent="-285750">
              <a:lnSpc>
                <a:spcPct val="100000"/>
              </a:lnSpc>
              <a:spcAft>
                <a:spcPts val="1000"/>
              </a:spcAft>
              <a:buFont typeface="Arial" panose="020B0604020202020204" pitchFamily="34" charset="0"/>
              <a:buChar char="•"/>
            </a:pPr>
            <a:r>
              <a:rPr lang="en-US" sz="1800" dirty="0"/>
              <a:t>Adaptive network hardening recommendations are only supported on specific ports.</a:t>
            </a:r>
          </a:p>
          <a:p>
            <a:endParaRPr lang="en-US" sz="1800" b="1" dirty="0"/>
          </a:p>
        </p:txBody>
      </p:sp>
      <p:pic>
        <p:nvPicPr>
          <p:cNvPr id="4" name="Picture 3" descr="Graphical user interface, table&#10;&#10;Description automatically generated with medium confidence">
            <a:extLst>
              <a:ext uri="{FF2B5EF4-FFF2-40B4-BE49-F238E27FC236}">
                <a16:creationId xmlns:a16="http://schemas.microsoft.com/office/drawing/2014/main" id="{F4D6DF28-5E17-4642-8BD7-A7FBF747B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592" y="1194974"/>
            <a:ext cx="4303936" cy="4657045"/>
          </a:xfrm>
          <a:prstGeom prst="rect">
            <a:avLst/>
          </a:prstGeom>
        </p:spPr>
      </p:pic>
    </p:spTree>
    <p:extLst>
      <p:ext uri="{BB962C8B-B14F-4D97-AF65-F5344CB8AC3E}">
        <p14:creationId xmlns:p14="http://schemas.microsoft.com/office/powerpoint/2010/main" val="311038894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it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For example, let's say the existing NSG rule is to allow traffic from 140.20.30.10/24 on port 22. Based on traffic analysis, adaptive network hardening might recommend narrowing the range to allow traffic from 140.23.30.10/29, and deny all other traffic to that port.</a:t>
            </a:r>
          </a:p>
          <a:p>
            <a:pPr marL="285750" indent="-285750">
              <a:lnSpc>
                <a:spcPct val="100000"/>
              </a:lnSpc>
              <a:spcAft>
                <a:spcPts val="1000"/>
              </a:spcAft>
              <a:buFont typeface="Arial" panose="020B0604020202020204" pitchFamily="34" charset="0"/>
              <a:buChar char="•"/>
            </a:pPr>
            <a:endParaRPr lang="en-US" sz="1800" b="1" dirty="0"/>
          </a:p>
          <a:p>
            <a:pPr marL="285750" indent="-285750">
              <a:lnSpc>
                <a:spcPct val="100000"/>
              </a:lnSpc>
              <a:spcAft>
                <a:spcPts val="1000"/>
              </a:spcAft>
              <a:buFont typeface="Arial" panose="020B0604020202020204" pitchFamily="34" charset="0"/>
              <a:buChar char="•"/>
            </a:pPr>
            <a:r>
              <a:rPr lang="en-US" sz="1800" dirty="0"/>
              <a:t>Adaptive network hardening is an agentless feature of Azure Security Center - nothing needs to be installed on your machines to benefit from this network hardening tool.</a:t>
            </a:r>
          </a:p>
          <a:p>
            <a:pPr marL="285750" indent="-285750">
              <a:lnSpc>
                <a:spcPct val="100000"/>
              </a:lnSpc>
              <a:spcAft>
                <a:spcPts val="1000"/>
              </a:spcAft>
              <a:buFont typeface="Arial" panose="020B0604020202020204" pitchFamily="34" charset="0"/>
              <a:buChar char="•"/>
            </a:pPr>
            <a:endParaRPr lang="en-US" sz="1800" dirty="0"/>
          </a:p>
          <a:p>
            <a:pPr marL="285750" indent="-285750">
              <a:lnSpc>
                <a:spcPct val="100000"/>
              </a:lnSpc>
              <a:spcAft>
                <a:spcPts val="1000"/>
              </a:spcAft>
              <a:buFont typeface="Arial" panose="020B0604020202020204" pitchFamily="34" charset="0"/>
              <a:buChar char="•"/>
            </a:pPr>
            <a:r>
              <a:rPr lang="en-US" sz="1800" dirty="0"/>
              <a:t>Azure Security Center needs to collect data for more than 30 days on your resources in order to provide more granular recommendations as it analyzes the traffic to and from these resources. </a:t>
            </a:r>
          </a:p>
        </p:txBody>
      </p:sp>
    </p:spTree>
    <p:extLst>
      <p:ext uri="{BB962C8B-B14F-4D97-AF65-F5344CB8AC3E}">
        <p14:creationId xmlns:p14="http://schemas.microsoft.com/office/powerpoint/2010/main" val="83838324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Defender for Cloud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Microsoft Defender for Cloud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p>
          <a:p>
            <a:pPr marL="285750" lvl="0" indent="-285750" defTabSz="797968">
              <a:spcBef>
                <a:spcPct val="0"/>
              </a:spcBef>
              <a:spcAft>
                <a:spcPts val="800"/>
              </a:spcAft>
              <a:buFont typeface="Arial" panose="020B0604020202020204" pitchFamily="34" charset="0"/>
              <a:buChar char="•"/>
              <a:defRPr/>
            </a:pPr>
            <a:r>
              <a:rPr lang="en-US" sz="1800" dirty="0">
                <a:ln w="3175">
                  <a:noFill/>
                </a:ln>
                <a:cs typeface="Segoe UI Semibold"/>
                <a:hlinkClick r:id="rId3"/>
              </a:rPr>
              <a:t>https://github.com/Azure/Microsoft-Defender-for-Cloud</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4"/>
          <a:stretch>
            <a:fillRect/>
          </a:stretch>
        </p:blipFill>
        <p:spPr>
          <a:xfrm>
            <a:off x="2635422" y="5059197"/>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Breakout Activity: </a:t>
            </a:r>
            <a:br>
              <a:rPr lang="en-US" dirty="0"/>
            </a:br>
            <a:r>
              <a:rPr lang="en-US" dirty="0">
                <a:solidFill>
                  <a:srgbClr val="737373"/>
                </a:solidFill>
              </a:rPr>
              <a:t>Microsoft Defender for Cloud Onboarding Discussion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Answer Microsoft Defender for Cloud </a:t>
            </a:r>
            <a:r>
              <a:rPr lang="en-US" b="1" dirty="0">
                <a:solidFill>
                  <a:schemeClr val="accent1"/>
                </a:solidFill>
                <a:latin typeface="Segoe UI"/>
              </a:rPr>
              <a:t>Questions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6004815"/>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224528"/>
            <a:chOff x="1566956" y="3705679"/>
            <a:chExt cx="7584971" cy="1224528"/>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56449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provided via </a:t>
              </a:r>
              <a:r>
                <a:rPr lang="en-US" sz="1600" dirty="0">
                  <a:solidFill>
                    <a:srgbClr val="1A1A1A"/>
                  </a:solidFill>
                  <a:latin typeface="Segoe UI"/>
                </a:rPr>
                <a:t>your lab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Answer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various questions </a:t>
              </a:r>
              <a:r>
                <a:rPr kumimoji="0" lang="en-US" sz="1600" b="0" i="0" u="none" strike="noStrike" kern="1200" cap="none" spc="0" normalizeH="0" baseline="0" noProof="0" dirty="0">
                  <a:ln>
                    <a:noFill/>
                  </a:ln>
                  <a:solidFill>
                    <a:srgbClr val="1A1A1A"/>
                  </a:solidFill>
                  <a:effectLst/>
                  <a:uLnTx/>
                  <a:uFillTx/>
                  <a:latin typeface="Segoe UI"/>
                  <a:ea typeface="+mn-ea"/>
                  <a:cs typeface="+mn-cs"/>
                </a:rPr>
                <a:t>on Microsoft Defender for Cloud</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E6E6E6"/>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2496532529"/>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Build Hands-on Lab 2: </a:t>
            </a:r>
            <a:br>
              <a:rPr lang="en-US" dirty="0"/>
            </a:br>
            <a:r>
              <a:rPr lang="en-US" dirty="0">
                <a:solidFill>
                  <a:srgbClr val="737373"/>
                </a:solidFill>
              </a:rPr>
              <a:t>Microsoft Defender for Cloud Solutions – Part 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60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962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297428" y="255445"/>
            <a:ext cx="10789916" cy="977575"/>
          </a:xfrm>
        </p:spPr>
        <p:txBody>
          <a:bodyPr/>
          <a:lstStyle/>
          <a:p>
            <a:r>
              <a:rPr lang="en-US" dirty="0">
                <a:solidFill>
                  <a:schemeClr val="tx1"/>
                </a:solidFill>
              </a:rPr>
              <a:t>Build Hands-on Lab 3: </a:t>
            </a:r>
            <a:br>
              <a:rPr lang="en-US" dirty="0"/>
            </a:br>
            <a:r>
              <a:rPr lang="en-US" dirty="0">
                <a:solidFill>
                  <a:srgbClr val="737373"/>
                </a:solidFill>
              </a:rPr>
              <a:t>Microsoft Defender for Cloud Solutions – Part III</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Work with Microsoft Defender for Cloud Solutions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30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a:t>
            </a:r>
            <a:r>
              <a:rPr kumimoji="0" lang="en-US" sz="1600" b="0" i="0" u="none" strike="noStrike" kern="1200" cap="none" spc="0" normalizeH="0" baseline="0" noProof="0" dirty="0">
                <a:ln>
                  <a:noFill/>
                </a:ln>
                <a:solidFill>
                  <a:srgbClr val="B4A0FF"/>
                </a:solidFill>
                <a:effectLst/>
                <a:uLnTx/>
                <a:uFillTx/>
                <a:latin typeface="Segoe UI"/>
                <a:ea typeface="+mn-ea"/>
                <a:cs typeface="+mn-cs"/>
              </a:rPr>
              <a:t>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176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tx1"/>
                </a:solidFill>
              </a:rPr>
              <a:t>Build Hands-on Lab 4: </a:t>
            </a:r>
            <a:br>
              <a:rPr lang="en-US" dirty="0"/>
            </a:br>
            <a:r>
              <a:rPr lang="en-US" dirty="0">
                <a:solidFill>
                  <a:srgbClr val="737373"/>
                </a:solidFill>
              </a:rPr>
              <a:t>Security Portals</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chemeClr val="accent1"/>
                </a:solidFill>
                <a:effectLst/>
                <a:uLnTx/>
                <a:uFillTx/>
                <a:latin typeface="Segoe UI"/>
                <a:ea typeface="+mn-ea"/>
                <a:cs typeface="+mn-cs"/>
              </a:rPr>
              <a:t>Understand difference between Microsoft Security Portals</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lab exercises.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057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p:txBody>
          <a:bodyPr>
            <a:normAutofit fontScale="90000"/>
          </a:bodyPr>
          <a:lstStyle/>
          <a:p>
            <a:r>
              <a:rPr lang="en-US" dirty="0">
                <a:cs typeface="Segoe UI"/>
              </a:rPr>
              <a:t>Full Group Activity: </a:t>
            </a:r>
            <a:br>
              <a:rPr lang="en-US" dirty="0">
                <a:cs typeface="Segoe UI"/>
              </a:rPr>
            </a:br>
            <a:r>
              <a:rPr lang="en-US" dirty="0"/>
              <a:t>Microsoft Defender for Cloud</a:t>
            </a:r>
          </a:p>
        </p:txBody>
      </p:sp>
      <p:sp>
        <p:nvSpPr>
          <p:cNvPr id="3" name="Text Placeholder 2">
            <a:extLst>
              <a:ext uri="{FF2B5EF4-FFF2-40B4-BE49-F238E27FC236}">
                <a16:creationId xmlns:a16="http://schemas.microsoft.com/office/drawing/2014/main" id="{1554EF94-35D5-48DE-8D54-E5143F94885F}"/>
              </a:ext>
            </a:extLst>
          </p:cNvPr>
          <p:cNvSpPr>
            <a:spLocks noGrp="1"/>
          </p:cNvSpPr>
          <p:nvPr>
            <p:ph type="body" sz="quarter" idx="10"/>
          </p:nvPr>
        </p:nvSpPr>
        <p:spPr>
          <a:xfrm>
            <a:off x="590041" y="2209800"/>
            <a:ext cx="5212080" cy="3323987"/>
          </a:xfrm>
        </p:spPr>
        <p:txBody>
          <a:bodyPr/>
          <a:lstStyle/>
          <a:p>
            <a:r>
              <a:rPr lang="en-US" sz="2000" b="1" dirty="0"/>
              <a:t>Objective: </a:t>
            </a:r>
            <a:r>
              <a:rPr lang="en-US" sz="2000" dirty="0"/>
              <a:t>As a result of participating in this activity, you will better be able to answer questions about the product(s).</a:t>
            </a:r>
          </a:p>
          <a:p>
            <a:endParaRPr lang="en-US" sz="2000" dirty="0"/>
          </a:p>
          <a:p>
            <a:r>
              <a:rPr lang="en-US" sz="1600" b="1" dirty="0"/>
              <a:t>What you will be doing: </a:t>
            </a:r>
            <a:r>
              <a:rPr lang="en-US" sz="1600" dirty="0"/>
              <a:t>The facilitator will be posting questions to the entire group using an interactive tool called Mentimeter. </a:t>
            </a:r>
          </a:p>
          <a:p>
            <a:r>
              <a:rPr lang="en-US" sz="1600" dirty="0"/>
              <a:t>The answers you post using Mentimeter will then drive the discussion. </a:t>
            </a:r>
          </a:p>
          <a:p>
            <a:endParaRPr lang="en-US" sz="1600" dirty="0"/>
          </a:p>
        </p:txBody>
      </p:sp>
      <p:sp>
        <p:nvSpPr>
          <p:cNvPr id="9" name="TextBox 8">
            <a:extLst>
              <a:ext uri="{FF2B5EF4-FFF2-40B4-BE49-F238E27FC236}">
                <a16:creationId xmlns:a16="http://schemas.microsoft.com/office/drawing/2014/main" id="{243FFC84-B70E-4064-83ED-02E404006BF8}"/>
              </a:ext>
            </a:extLst>
          </p:cNvPr>
          <p:cNvSpPr txBox="1"/>
          <p:nvPr/>
        </p:nvSpPr>
        <p:spPr>
          <a:xfrm>
            <a:off x="588263" y="5969913"/>
            <a:ext cx="5212080"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spTree>
    <p:extLst>
      <p:ext uri="{BB962C8B-B14F-4D97-AF65-F5344CB8AC3E}">
        <p14:creationId xmlns:p14="http://schemas.microsoft.com/office/powerpoint/2010/main" val="364870831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92B-B9E6-4AE0-A256-7D137C44D563}"/>
              </a:ext>
            </a:extLst>
          </p:cNvPr>
          <p:cNvSpPr>
            <a:spLocks noGrp="1"/>
          </p:cNvSpPr>
          <p:nvPr>
            <p:ph type="title"/>
          </p:nvPr>
        </p:nvSpPr>
        <p:spPr>
          <a:xfrm>
            <a:off x="585216" y="811083"/>
            <a:ext cx="3948684" cy="498598"/>
          </a:xfrm>
        </p:spPr>
        <p:txBody>
          <a:bodyPr/>
          <a:lstStyle/>
          <a:p>
            <a:r>
              <a:rPr lang="en-US" dirty="0" err="1"/>
              <a:t>Mentimeter</a:t>
            </a:r>
            <a:r>
              <a:rPr lang="en-US" dirty="0"/>
              <a:t> Poll</a:t>
            </a:r>
          </a:p>
        </p:txBody>
      </p:sp>
      <p:pic>
        <p:nvPicPr>
          <p:cNvPr id="3" name="Picture 2">
            <a:extLst>
              <a:ext uri="{FF2B5EF4-FFF2-40B4-BE49-F238E27FC236}">
                <a16:creationId xmlns:a16="http://schemas.microsoft.com/office/drawing/2014/main" id="{08756B76-CBF2-44BF-840D-26BD340F6F23}"/>
              </a:ext>
            </a:extLst>
          </p:cNvPr>
          <p:cNvPicPr>
            <a:picLocks noChangeAspect="1"/>
          </p:cNvPicPr>
          <p:nvPr/>
        </p:nvPicPr>
        <p:blipFill>
          <a:blip r:embed="rId2"/>
          <a:stretch>
            <a:fillRect/>
          </a:stretch>
        </p:blipFill>
        <p:spPr>
          <a:xfrm>
            <a:off x="585216" y="2909316"/>
            <a:ext cx="3948684" cy="3948684"/>
          </a:xfrm>
          <a:prstGeom prst="rect">
            <a:avLst/>
          </a:prstGeom>
        </p:spPr>
      </p:pic>
      <p:sp>
        <p:nvSpPr>
          <p:cNvPr id="4" name="Text Placeholder 9">
            <a:extLst>
              <a:ext uri="{FF2B5EF4-FFF2-40B4-BE49-F238E27FC236}">
                <a16:creationId xmlns:a16="http://schemas.microsoft.com/office/drawing/2014/main" id="{B0FA884B-D924-4212-9421-4BA1F4CBE8FC}"/>
              </a:ext>
            </a:extLst>
          </p:cNvPr>
          <p:cNvSpPr txBox="1">
            <a:spLocks/>
          </p:cNvSpPr>
          <p:nvPr/>
        </p:nvSpPr>
        <p:spPr>
          <a:xfrm>
            <a:off x="585216" y="1586847"/>
            <a:ext cx="4164583" cy="21122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t>Scan QR Code</a:t>
            </a:r>
          </a:p>
          <a:p>
            <a:pPr marL="0" indent="0" algn="ctr">
              <a:buNone/>
            </a:pPr>
            <a:r>
              <a:rPr lang="en-US" sz="1800" dirty="0"/>
              <a:t>or</a:t>
            </a:r>
            <a:br>
              <a:rPr lang="en-US" sz="1800" dirty="0"/>
            </a:br>
            <a:r>
              <a:rPr lang="en-US" sz="1800" dirty="0"/>
              <a:t>Go to </a:t>
            </a:r>
            <a:r>
              <a:rPr lang="en-US" sz="1800" dirty="0">
                <a:hlinkClick r:id="rId3"/>
              </a:rPr>
              <a:t>www.menti.com</a:t>
            </a:r>
            <a:r>
              <a:rPr lang="en-US" sz="1800" dirty="0"/>
              <a:t> and use code</a:t>
            </a:r>
          </a:p>
          <a:p>
            <a:pPr marL="0" indent="0" algn="ctr">
              <a:buNone/>
            </a:pPr>
            <a:r>
              <a:rPr lang="en-US" b="1" dirty="0">
                <a:solidFill>
                  <a:schemeClr val="accent1"/>
                </a:solidFill>
                <a:latin typeface="MentiText"/>
              </a:rPr>
              <a:t>1183 9575</a:t>
            </a:r>
            <a:endParaRPr lang="en-US" dirty="0">
              <a:solidFill>
                <a:schemeClr val="accent1"/>
              </a:solidFill>
            </a:endParaRPr>
          </a:p>
        </p:txBody>
      </p:sp>
    </p:spTree>
    <p:extLst>
      <p:ext uri="{BB962C8B-B14F-4D97-AF65-F5344CB8AC3E}">
        <p14:creationId xmlns:p14="http://schemas.microsoft.com/office/powerpoint/2010/main" val="169416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Microsoft Defender for Cloud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Other Microsoft Defender products</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Part I and Part II</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50810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Part III and Part IV</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Attack Patterns and Analysis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Perform Attack Simulations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Restoring Systems – “When disaster strikes”</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2800643053"/>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3F5F8"/>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596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Value Proposition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Cloud Security Posture Management (CSPM) – Control Plane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Security Center continuously monitors your cross-cloud resources such as virtual machines, networks, applications, and data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quickly assess your security posture with Secure Score, a feature of Security Center. Secure Score provides a numerical value for your current state and recommends actions.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scoring system offers best-practice guidance that can help prevent common misconfigurations—such as exposure of sensitive resources to the internet, lack of encryption, or a missing firewall for your cloud workloads.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Cloud Workload Protection Platform (CWPP) – Data Plane</a:t>
            </a:r>
          </a:p>
          <a:p>
            <a:pPr lvl="0" defTabSz="797968">
              <a:spcBef>
                <a:spcPct val="0"/>
              </a:spcBef>
              <a:spcAft>
                <a:spcPts val="800"/>
              </a:spcAft>
              <a:defRPr/>
            </a:pPr>
            <a:endParaRPr lang="en-US" sz="1800" b="1"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Security Center doesn’t just evaluate your security posture, it also provides tools to help you reduce your attack surface. Using machine learning to process trillions of signals across from around the globe, Security Center alerts you of threats to your environments, such as remote desktop protocol (RDP), brute-force attacks, and SQL injections.</a:t>
            </a:r>
          </a:p>
        </p:txBody>
      </p:sp>
    </p:spTree>
    <p:extLst>
      <p:ext uri="{BB962C8B-B14F-4D97-AF65-F5344CB8AC3E}">
        <p14:creationId xmlns:p14="http://schemas.microsoft.com/office/powerpoint/2010/main" val="12605457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E57131-1867-48EA-AF5B-B69EB50A2045}"/>
              </a:ext>
            </a:extLst>
          </p:cNvPr>
          <p:cNvSpPr txBox="1"/>
          <p:nvPr/>
        </p:nvSpPr>
        <p:spPr>
          <a:xfrm>
            <a:off x="3630838" y="2797865"/>
            <a:ext cx="4930324" cy="923330"/>
          </a:xfrm>
          <a:prstGeom prst="rect">
            <a:avLst/>
          </a:prstGeom>
          <a:noFill/>
        </p:spPr>
        <p:txBody>
          <a:bodyPr wrap="none" lIns="0" tIns="0" rIns="0" bIns="0" rtlCol="0">
            <a:spAutoFit/>
          </a:bodyPr>
          <a:lstStyle/>
          <a:p>
            <a:pPr algn="l"/>
            <a:r>
              <a:rPr lang="en-US" sz="6000" dirty="0"/>
              <a:t>Pilot Feedback</a:t>
            </a:r>
          </a:p>
        </p:txBody>
      </p:sp>
    </p:spTree>
    <p:extLst>
      <p:ext uri="{BB962C8B-B14F-4D97-AF65-F5344CB8AC3E}">
        <p14:creationId xmlns:p14="http://schemas.microsoft.com/office/powerpoint/2010/main" val="251434220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341337" cy="502447"/>
          </a:xfrm>
        </p:spPr>
        <p:txBody>
          <a:bodyPr/>
          <a:lstStyle/>
          <a:p>
            <a:pPr>
              <a:lnSpc>
                <a:spcPct val="100000"/>
              </a:lnSpc>
              <a:spcAft>
                <a:spcPts val="1000"/>
              </a:spcAft>
            </a:pPr>
            <a:r>
              <a:rPr lang="en-US" sz="1800" dirty="0"/>
              <a:t>Built-in protection for your hybrid cloud workloads. Use Microsoft Defender for Cloud, integrated with Azure Security Center, for Azure and hybrid cloud workload protection and security. </a:t>
            </a:r>
          </a:p>
          <a:p>
            <a:pPr>
              <a:lnSpc>
                <a:spcPct val="100000"/>
              </a:lnSpc>
              <a:spcAft>
                <a:spcPts val="1000"/>
              </a:spcAft>
            </a:pPr>
            <a:r>
              <a:rPr lang="en-US" sz="1800" dirty="0"/>
              <a:t>With extended detection and response (XDR) capabilities, stand up against threats like remote desktop protocol (RDP) brute-force attacks, and SQL injections. </a:t>
            </a:r>
          </a:p>
          <a:p>
            <a:pPr>
              <a:lnSpc>
                <a:spcPct val="100000"/>
              </a:lnSpc>
              <a:spcAft>
                <a:spcPts val="1000"/>
              </a:spcAft>
            </a:pPr>
            <a:r>
              <a:rPr lang="en-US" sz="1800" dirty="0"/>
              <a:t>Streamline security with AI and automation.</a:t>
            </a:r>
          </a:p>
          <a:p>
            <a:endParaRPr lang="en-US" sz="1800" b="1" dirty="0"/>
          </a:p>
        </p:txBody>
      </p:sp>
      <p:pic>
        <p:nvPicPr>
          <p:cNvPr id="6" name="Picture 5">
            <a:extLst>
              <a:ext uri="{FF2B5EF4-FFF2-40B4-BE49-F238E27FC236}">
                <a16:creationId xmlns:a16="http://schemas.microsoft.com/office/drawing/2014/main" id="{1E441667-AC9A-4F5F-BD35-76AA5EF9E499}"/>
              </a:ext>
            </a:extLst>
          </p:cNvPr>
          <p:cNvPicPr>
            <a:picLocks noChangeAspect="1"/>
          </p:cNvPicPr>
          <p:nvPr/>
        </p:nvPicPr>
        <p:blipFill>
          <a:blip r:embed="rId3"/>
          <a:stretch>
            <a:fillRect/>
          </a:stretch>
        </p:blipFill>
        <p:spPr>
          <a:xfrm>
            <a:off x="539723" y="3870909"/>
            <a:ext cx="3000375" cy="1895475"/>
          </a:xfrm>
          <a:prstGeom prst="rect">
            <a:avLst/>
          </a:prstGeom>
        </p:spPr>
      </p:pic>
      <p:pic>
        <p:nvPicPr>
          <p:cNvPr id="8" name="Picture 7">
            <a:extLst>
              <a:ext uri="{FF2B5EF4-FFF2-40B4-BE49-F238E27FC236}">
                <a16:creationId xmlns:a16="http://schemas.microsoft.com/office/drawing/2014/main" id="{EE97D711-2BD0-4BB2-A911-B189966CD7CE}"/>
              </a:ext>
            </a:extLst>
          </p:cNvPr>
          <p:cNvPicPr>
            <a:picLocks noChangeAspect="1"/>
          </p:cNvPicPr>
          <p:nvPr/>
        </p:nvPicPr>
        <p:blipFill>
          <a:blip r:embed="rId4"/>
          <a:stretch>
            <a:fillRect/>
          </a:stretch>
        </p:blipFill>
        <p:spPr>
          <a:xfrm>
            <a:off x="4017448" y="3758026"/>
            <a:ext cx="3057525" cy="1905000"/>
          </a:xfrm>
          <a:prstGeom prst="rect">
            <a:avLst/>
          </a:prstGeom>
        </p:spPr>
      </p:pic>
      <p:pic>
        <p:nvPicPr>
          <p:cNvPr id="10" name="Picture 9">
            <a:extLst>
              <a:ext uri="{FF2B5EF4-FFF2-40B4-BE49-F238E27FC236}">
                <a16:creationId xmlns:a16="http://schemas.microsoft.com/office/drawing/2014/main" id="{663DF488-3289-4D9B-9683-4579C5765F6F}"/>
              </a:ext>
            </a:extLst>
          </p:cNvPr>
          <p:cNvPicPr>
            <a:picLocks noChangeAspect="1"/>
          </p:cNvPicPr>
          <p:nvPr/>
        </p:nvPicPr>
        <p:blipFill>
          <a:blip r:embed="rId5"/>
          <a:stretch>
            <a:fillRect/>
          </a:stretch>
        </p:blipFill>
        <p:spPr>
          <a:xfrm>
            <a:off x="7827545" y="680786"/>
            <a:ext cx="2838450" cy="2247900"/>
          </a:xfrm>
          <a:prstGeom prst="rect">
            <a:avLst/>
          </a:prstGeom>
        </p:spPr>
      </p:pic>
      <p:pic>
        <p:nvPicPr>
          <p:cNvPr id="12" name="Picture 11">
            <a:extLst>
              <a:ext uri="{FF2B5EF4-FFF2-40B4-BE49-F238E27FC236}">
                <a16:creationId xmlns:a16="http://schemas.microsoft.com/office/drawing/2014/main" id="{E91CB2DC-EB66-4213-B9E2-CA000CF3FF59}"/>
              </a:ext>
            </a:extLst>
          </p:cNvPr>
          <p:cNvPicPr>
            <a:picLocks noChangeAspect="1"/>
          </p:cNvPicPr>
          <p:nvPr/>
        </p:nvPicPr>
        <p:blipFill>
          <a:blip r:embed="rId6"/>
          <a:stretch>
            <a:fillRect/>
          </a:stretch>
        </p:blipFill>
        <p:spPr>
          <a:xfrm>
            <a:off x="7727281" y="3758026"/>
            <a:ext cx="3162300" cy="2114550"/>
          </a:xfrm>
          <a:prstGeom prst="rect">
            <a:avLst/>
          </a:prstGeom>
        </p:spPr>
      </p:pic>
    </p:spTree>
    <p:extLst>
      <p:ext uri="{BB962C8B-B14F-4D97-AF65-F5344CB8AC3E}">
        <p14:creationId xmlns:p14="http://schemas.microsoft.com/office/powerpoint/2010/main" val="2838581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Hybrid cloud approach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26248" cy="502447"/>
          </a:xfrm>
        </p:spPr>
        <p:txBody>
          <a:bodyPr/>
          <a:lstStyle/>
          <a:p>
            <a:pPr>
              <a:lnSpc>
                <a:spcPct val="100000"/>
              </a:lnSpc>
              <a:spcAft>
                <a:spcPts val="1000"/>
              </a:spcAft>
            </a:pPr>
            <a:r>
              <a:rPr lang="en-US" sz="1800" dirty="0"/>
              <a:t>Manage security across all your server workloads running </a:t>
            </a:r>
            <a:br>
              <a:rPr lang="en-US" sz="1800" dirty="0"/>
            </a:br>
            <a:r>
              <a:rPr lang="en-US" sz="1800" dirty="0"/>
              <a:t>on premises, in Azure, and on other cloud platforms, in </a:t>
            </a:r>
            <a:br>
              <a:rPr lang="en-US" sz="1800" dirty="0"/>
            </a:br>
            <a:r>
              <a:rPr lang="en-US" sz="1800" dirty="0"/>
              <a:t>one console. </a:t>
            </a:r>
          </a:p>
          <a:p>
            <a:pPr>
              <a:lnSpc>
                <a:spcPct val="100000"/>
              </a:lnSpc>
              <a:spcAft>
                <a:spcPts val="1000"/>
              </a:spcAft>
            </a:pPr>
            <a:endParaRPr lang="en-US" sz="1800" dirty="0"/>
          </a:p>
          <a:p>
            <a:pPr>
              <a:lnSpc>
                <a:spcPct val="100000"/>
              </a:lnSpc>
              <a:spcAft>
                <a:spcPts val="1000"/>
              </a:spcAft>
            </a:pPr>
            <a:r>
              <a:rPr lang="en-US" sz="1800" dirty="0"/>
              <a:t>Use Azure Arc to extend coverage to workloads outside </a:t>
            </a:r>
            <a:br>
              <a:rPr lang="en-US" sz="1800" dirty="0"/>
            </a:br>
            <a:r>
              <a:rPr lang="en-US" sz="1800" dirty="0"/>
              <a:t>Azure, and Azure Security Center to gain instant insights </a:t>
            </a:r>
            <a:br>
              <a:rPr lang="en-US" sz="1800" dirty="0"/>
            </a:br>
            <a:r>
              <a:rPr lang="en-US" sz="1800" dirty="0"/>
              <a:t>about security issues affecting your hybrid workloads. </a:t>
            </a:r>
          </a:p>
          <a:p>
            <a:pPr>
              <a:lnSpc>
                <a:spcPct val="100000"/>
              </a:lnSpc>
              <a:spcAft>
                <a:spcPts val="1000"/>
              </a:spcAft>
            </a:pPr>
            <a:endParaRPr lang="en-US" sz="1800" dirty="0"/>
          </a:p>
          <a:p>
            <a:pPr>
              <a:lnSpc>
                <a:spcPct val="100000"/>
              </a:lnSpc>
              <a:spcAft>
                <a:spcPts val="1000"/>
              </a:spcAft>
            </a:pPr>
            <a:r>
              <a:rPr lang="en-US" sz="1800" dirty="0"/>
              <a:t>Protect your entire SQL estate with Microsoft Defender for Cloud: </a:t>
            </a:r>
            <a:br>
              <a:rPr lang="en-US" sz="1800" dirty="0"/>
            </a:br>
            <a:r>
              <a:rPr lang="en-US" sz="1800" dirty="0"/>
              <a:t>hosted in Azure VMs, on premises or in other clouds. </a:t>
            </a:r>
          </a:p>
          <a:p>
            <a:pPr>
              <a:lnSpc>
                <a:spcPct val="100000"/>
              </a:lnSpc>
              <a:spcAft>
                <a:spcPts val="1000"/>
              </a:spcAft>
            </a:pPr>
            <a:endParaRPr lang="en-US" sz="1800" dirty="0"/>
          </a:p>
          <a:p>
            <a:pPr>
              <a:lnSpc>
                <a:spcPct val="100000"/>
              </a:lnSpc>
              <a:spcAft>
                <a:spcPts val="1000"/>
              </a:spcAft>
            </a:pPr>
            <a:r>
              <a:rPr lang="en-US" sz="1800" dirty="0"/>
              <a:t>Secure unmanaged IoT and OT/ICS devices with </a:t>
            </a:r>
            <a:br>
              <a:rPr lang="en-US" sz="1800" dirty="0"/>
            </a:br>
            <a:r>
              <a:rPr lang="en-US" sz="1800" dirty="0"/>
              <a:t>agentless monitoring deployed on-premises or in the cloud.</a:t>
            </a:r>
            <a:endParaRPr lang="en-US" sz="1800" b="1" dirty="0"/>
          </a:p>
        </p:txBody>
      </p:sp>
      <p:pic>
        <p:nvPicPr>
          <p:cNvPr id="4" name="Picture 3">
            <a:extLst>
              <a:ext uri="{FF2B5EF4-FFF2-40B4-BE49-F238E27FC236}">
                <a16:creationId xmlns:a16="http://schemas.microsoft.com/office/drawing/2014/main" id="{3F77CA05-B2F6-48D5-B33E-25FDDAC9B184}"/>
              </a:ext>
            </a:extLst>
          </p:cNvPr>
          <p:cNvPicPr>
            <a:picLocks noChangeAspect="1"/>
          </p:cNvPicPr>
          <p:nvPr/>
        </p:nvPicPr>
        <p:blipFill>
          <a:blip r:embed="rId3"/>
          <a:stretch>
            <a:fillRect/>
          </a:stretch>
        </p:blipFill>
        <p:spPr>
          <a:xfrm>
            <a:off x="6492541" y="1194974"/>
            <a:ext cx="4991602" cy="2759210"/>
          </a:xfrm>
          <a:prstGeom prst="rect">
            <a:avLst/>
          </a:prstGeom>
        </p:spPr>
      </p:pic>
    </p:spTree>
    <p:extLst>
      <p:ext uri="{BB962C8B-B14F-4D97-AF65-F5344CB8AC3E}">
        <p14:creationId xmlns:p14="http://schemas.microsoft.com/office/powerpoint/2010/main" val="3044964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Microsoft Defender for Cloud – Turn it On</a:t>
            </a:r>
          </a:p>
        </p:txBody>
      </p:sp>
      <p:pic>
        <p:nvPicPr>
          <p:cNvPr id="4" name="Picture 3">
            <a:extLst>
              <a:ext uri="{FF2B5EF4-FFF2-40B4-BE49-F238E27FC236}">
                <a16:creationId xmlns:a16="http://schemas.microsoft.com/office/drawing/2014/main" id="{B6A0796F-CD42-4978-8E0F-C2DC34EAF62E}"/>
              </a:ext>
            </a:extLst>
          </p:cNvPr>
          <p:cNvPicPr>
            <a:picLocks noChangeAspect="1"/>
          </p:cNvPicPr>
          <p:nvPr/>
        </p:nvPicPr>
        <p:blipFill>
          <a:blip r:embed="rId3"/>
          <a:stretch>
            <a:fillRect/>
          </a:stretch>
        </p:blipFill>
        <p:spPr>
          <a:xfrm>
            <a:off x="1564998" y="1806437"/>
            <a:ext cx="8743950" cy="3771900"/>
          </a:xfrm>
          <a:prstGeom prst="rect">
            <a:avLst/>
          </a:prstGeom>
        </p:spPr>
      </p:pic>
    </p:spTree>
    <p:extLst>
      <p:ext uri="{BB962C8B-B14F-4D97-AF65-F5344CB8AC3E}">
        <p14:creationId xmlns:p14="http://schemas.microsoft.com/office/powerpoint/2010/main" val="1389035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12D-45C0-4B3D-BD0A-2F07F545D3D1}"/>
              </a:ext>
            </a:extLst>
          </p:cNvPr>
          <p:cNvSpPr>
            <a:spLocks noGrp="1"/>
          </p:cNvSpPr>
          <p:nvPr>
            <p:ph type="title"/>
          </p:nvPr>
        </p:nvSpPr>
        <p:spPr/>
        <p:txBody>
          <a:bodyPr/>
          <a:lstStyle/>
          <a:p>
            <a:r>
              <a:rPr lang="en-US" dirty="0"/>
              <a:t>Get Ready!</a:t>
            </a:r>
          </a:p>
        </p:txBody>
      </p:sp>
      <p:sp>
        <p:nvSpPr>
          <p:cNvPr id="3" name="Text Placeholder 2">
            <a:extLst>
              <a:ext uri="{FF2B5EF4-FFF2-40B4-BE49-F238E27FC236}">
                <a16:creationId xmlns:a16="http://schemas.microsoft.com/office/drawing/2014/main" id="{6B6E960F-E4E2-4CF9-B220-F666E22CE60D}"/>
              </a:ext>
            </a:extLst>
          </p:cNvPr>
          <p:cNvSpPr>
            <a:spLocks noGrp="1"/>
          </p:cNvSpPr>
          <p:nvPr>
            <p:ph type="body" sz="quarter" idx="10"/>
          </p:nvPr>
        </p:nvSpPr>
        <p:spPr>
          <a:xfrm>
            <a:off x="588965" y="1338139"/>
            <a:ext cx="4275266" cy="5047536"/>
          </a:xfrm>
        </p:spPr>
        <p:txBody>
          <a:bodyPr/>
          <a:lstStyle/>
          <a:p>
            <a:pPr marL="342900" indent="-342900">
              <a:buFont typeface="Arial" panose="020B0604020202020204" pitchFamily="34" charset="0"/>
              <a:buChar char="•"/>
            </a:pPr>
            <a:r>
              <a:rPr lang="en-US" dirty="0"/>
              <a:t>Set up a place to </a:t>
            </a:r>
            <a:r>
              <a:rPr lang="en-US" b="1" dirty="0"/>
              <a:t>take</a:t>
            </a:r>
            <a:r>
              <a:rPr lang="en-US" dirty="0"/>
              <a:t> </a:t>
            </a:r>
            <a:r>
              <a:rPr lang="en-US" b="1" dirty="0"/>
              <a:t>notes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Make sure you have something </a:t>
            </a:r>
            <a:r>
              <a:rPr lang="en-US" b="1" dirty="0"/>
              <a:t>hydrating</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Turn on </a:t>
            </a:r>
            <a:r>
              <a:rPr lang="en-US" b="1" dirty="0"/>
              <a:t>live captions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your favorite </a:t>
            </a:r>
            <a:r>
              <a:rPr lang="en-US" b="1" dirty="0"/>
              <a:t>gif</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Need help? </a:t>
            </a:r>
            <a:r>
              <a:rPr lang="en-US" dirty="0"/>
              <a:t>Drop a message in the chat window so our team can assist!</a:t>
            </a:r>
          </a:p>
        </p:txBody>
      </p:sp>
      <p:grpSp>
        <p:nvGrpSpPr>
          <p:cNvPr id="6" name="Group 5">
            <a:extLst>
              <a:ext uri="{FF2B5EF4-FFF2-40B4-BE49-F238E27FC236}">
                <a16:creationId xmlns:a16="http://schemas.microsoft.com/office/drawing/2014/main" id="{5471278C-146C-416A-8A28-B6740FBCAC18}"/>
              </a:ext>
            </a:extLst>
          </p:cNvPr>
          <p:cNvGrpSpPr/>
          <p:nvPr/>
        </p:nvGrpSpPr>
        <p:grpSpPr>
          <a:xfrm>
            <a:off x="6209348" y="1111387"/>
            <a:ext cx="5292372" cy="4635226"/>
            <a:chOff x="5499653" y="1158668"/>
            <a:chExt cx="5127451" cy="4490783"/>
          </a:xfrm>
        </p:grpSpPr>
        <p:pic>
          <p:nvPicPr>
            <p:cNvPr id="7" name="Picture 6" descr="Microsoft Teams Live Captioning in Meetings">
              <a:extLst>
                <a:ext uri="{FF2B5EF4-FFF2-40B4-BE49-F238E27FC236}">
                  <a16:creationId xmlns:a16="http://schemas.microsoft.com/office/drawing/2014/main" id="{D0325DB4-9195-4F12-941B-78848DD2A0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9653" y="1158668"/>
              <a:ext cx="5127451" cy="4490783"/>
            </a:xfrm>
            <a:prstGeom prst="rect">
              <a:avLst/>
            </a:prstGeom>
            <a:solidFill>
              <a:srgbClr val="FFFFFF"/>
            </a:solidFill>
          </p:spPr>
        </p:pic>
        <p:sp>
          <p:nvSpPr>
            <p:cNvPr id="8" name="Rectangle 7">
              <a:extLst>
                <a:ext uri="{FF2B5EF4-FFF2-40B4-BE49-F238E27FC236}">
                  <a16:creationId xmlns:a16="http://schemas.microsoft.com/office/drawing/2014/main" id="{7D2C3BA8-4D8F-476D-B732-27E11469D3D8}"/>
                </a:ext>
              </a:extLst>
            </p:cNvPr>
            <p:cNvSpPr/>
            <p:nvPr/>
          </p:nvSpPr>
          <p:spPr bwMode="auto">
            <a:xfrm>
              <a:off x="9749214" y="3335258"/>
              <a:ext cx="644685" cy="21708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Poppins" panose="00000500000000000000" pitchFamily="2" charset="0"/>
                <a:ea typeface="Segoe UI" panose="020B0502040204020203" pitchFamily="34" charset="0"/>
                <a:cs typeface="Poppins" panose="00000500000000000000" pitchFamily="2" charset="0"/>
              </a:endParaRPr>
            </a:p>
          </p:txBody>
        </p:sp>
      </p:grpSp>
      <p:sp>
        <p:nvSpPr>
          <p:cNvPr id="9" name="TextBox 8">
            <a:extLst>
              <a:ext uri="{FF2B5EF4-FFF2-40B4-BE49-F238E27FC236}">
                <a16:creationId xmlns:a16="http://schemas.microsoft.com/office/drawing/2014/main" id="{5D714EE0-3C68-4B37-BF80-248C935A30F8}"/>
              </a:ext>
            </a:extLst>
          </p:cNvPr>
          <p:cNvSpPr txBox="1"/>
          <p:nvPr/>
        </p:nvSpPr>
        <p:spPr>
          <a:xfrm>
            <a:off x="9164467" y="6248425"/>
            <a:ext cx="762334" cy="27161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rPr>
              <a:t>Ellipsis</a:t>
            </a:r>
            <a:endParaRPr kumimoji="0" lang="en-US" sz="2000" b="0" i="1" u="none" strike="noStrike" kern="1200" cap="none" spc="0" normalizeH="0" baseline="0" noProof="0" dirty="0">
              <a:ln>
                <a:noFill/>
              </a:ln>
              <a:solidFill>
                <a:srgbClr val="000000"/>
              </a:solidFill>
              <a:effectLst/>
              <a:uLnTx/>
              <a:uFillTx/>
              <a:latin typeface="Segoe UI"/>
              <a:ea typeface="+mn-ea"/>
              <a:cs typeface="Poppins" panose="00000500000000000000" pitchFamily="2" charset="0"/>
            </a:endParaRPr>
          </a:p>
        </p:txBody>
      </p:sp>
      <p:cxnSp>
        <p:nvCxnSpPr>
          <p:cNvPr id="10" name="Straight Arrow Connector 9">
            <a:extLst>
              <a:ext uri="{FF2B5EF4-FFF2-40B4-BE49-F238E27FC236}">
                <a16:creationId xmlns:a16="http://schemas.microsoft.com/office/drawing/2014/main" id="{BB4A43E6-773C-453B-9D0B-ECB20126C3E4}"/>
              </a:ext>
            </a:extLst>
          </p:cNvPr>
          <p:cNvCxnSpPr>
            <a:cxnSpLocks/>
          </p:cNvCxnSpPr>
          <p:nvPr/>
        </p:nvCxnSpPr>
        <p:spPr>
          <a:xfrm flipH="1" flipV="1">
            <a:off x="9343004" y="5647011"/>
            <a:ext cx="202630" cy="601414"/>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53755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Microsoft Defender for Cloud Solutions</a:t>
            </a:r>
          </a:p>
        </p:txBody>
      </p:sp>
      <p:sp>
        <p:nvSpPr>
          <p:cNvPr id="2" name="Text Placeholder 1">
            <a:extLst>
              <a:ext uri="{FF2B5EF4-FFF2-40B4-BE49-F238E27FC236}">
                <a16:creationId xmlns:a16="http://schemas.microsoft.com/office/drawing/2014/main" id="{0651D522-87B9-417A-91FE-1FA95154997B}"/>
              </a:ext>
            </a:extLst>
          </p:cNvPr>
          <p:cNvSpPr>
            <a:spLocks noGrp="1"/>
          </p:cNvSpPr>
          <p:nvPr>
            <p:ph type="body" sz="quarter" idx="10"/>
          </p:nvPr>
        </p:nvSpPr>
        <p:spPr>
          <a:xfrm>
            <a:off x="584200" y="1435100"/>
            <a:ext cx="5212080" cy="4284699"/>
          </a:xfrm>
        </p:spPr>
        <p:txBody>
          <a:body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App Service, Storage, Key Vault, </a:t>
            </a:r>
            <a:r>
              <a:rPr lang="en-US" sz="1961" dirty="0" err="1">
                <a:solidFill>
                  <a:srgbClr val="1A1A1A"/>
                </a:solidFill>
              </a:rPr>
              <a:t>etc</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630422" y="2025650"/>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a:xfrm>
            <a:off x="426426" y="222583"/>
            <a:ext cx="8538669" cy="758022"/>
          </a:xfrm>
        </p:spPr>
        <p:txBody>
          <a:bodyPr/>
          <a:lstStyle/>
          <a:p>
            <a:r>
              <a:rPr lang="en-US" dirty="0"/>
              <a:t>Microsoft Defender for Cloud Costs</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6" y="1129914"/>
            <a:ext cx="10829117" cy="5505503"/>
          </a:xfrm>
        </p:spPr>
        <p:txBody>
          <a:bodyPr/>
          <a:lstStyle/>
          <a:p>
            <a:pPr marL="285750" indent="-285750">
              <a:lnSpc>
                <a:spcPct val="100000"/>
              </a:lnSpc>
              <a:spcAft>
                <a:spcPts val="1000"/>
              </a:spcAft>
              <a:buFont typeface="Arial" panose="020B0604020202020204" pitchFamily="34" charset="0"/>
              <a:buChar char="•"/>
            </a:pPr>
            <a:r>
              <a:rPr lang="en-US" sz="1800" dirty="0"/>
              <a:t>Paid option that must be enabled, 30 days free.</a:t>
            </a:r>
          </a:p>
          <a:p>
            <a:endParaRPr lang="en-US" sz="1800" b="1" dirty="0"/>
          </a:p>
        </p:txBody>
      </p:sp>
      <p:pic>
        <p:nvPicPr>
          <p:cNvPr id="5" name="Picture 4">
            <a:extLst>
              <a:ext uri="{FF2B5EF4-FFF2-40B4-BE49-F238E27FC236}">
                <a16:creationId xmlns:a16="http://schemas.microsoft.com/office/drawing/2014/main" id="{5A7D68F8-F4C5-4437-8965-2127C4C3CABE}"/>
              </a:ext>
            </a:extLst>
          </p:cNvPr>
          <p:cNvPicPr>
            <a:picLocks noChangeAspect="1"/>
          </p:cNvPicPr>
          <p:nvPr/>
        </p:nvPicPr>
        <p:blipFill>
          <a:blip r:embed="rId3"/>
          <a:stretch>
            <a:fillRect/>
          </a:stretch>
        </p:blipFill>
        <p:spPr>
          <a:xfrm>
            <a:off x="1446143" y="1937568"/>
            <a:ext cx="9213574" cy="340902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What’s New, What’s Coming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239664" cy="502447"/>
          </a:xfrm>
        </p:spPr>
        <p:txBody>
          <a:bodyPr/>
          <a:lstStyle/>
          <a:p>
            <a:pPr>
              <a:lnSpc>
                <a:spcPct val="100000"/>
              </a:lnSpc>
              <a:spcAft>
                <a:spcPts val="1000"/>
              </a:spcAft>
            </a:pPr>
            <a:r>
              <a:rPr lang="en-US" sz="1800" dirty="0"/>
              <a:t>What’s new : </a:t>
            </a:r>
            <a:r>
              <a:rPr lang="en-US" sz="1800" dirty="0">
                <a:hlinkClick r:id="rId3"/>
              </a:rPr>
              <a:t>https://docs.microsoft.com/en-us/azure/security-center/release-notes</a:t>
            </a:r>
            <a:endParaRPr lang="en-US" sz="1800" dirty="0"/>
          </a:p>
          <a:p>
            <a:pPr>
              <a:lnSpc>
                <a:spcPct val="100000"/>
              </a:lnSpc>
              <a:spcAft>
                <a:spcPts val="1000"/>
              </a:spcAft>
            </a:pPr>
            <a:endParaRPr lang="en-US" sz="1800" b="1" dirty="0"/>
          </a:p>
          <a:p>
            <a:pPr>
              <a:lnSpc>
                <a:spcPct val="100000"/>
              </a:lnSpc>
              <a:spcAft>
                <a:spcPts val="1000"/>
              </a:spcAft>
            </a:pPr>
            <a:r>
              <a:rPr lang="en-US" sz="1800" dirty="0"/>
              <a:t>What’s Coming : </a:t>
            </a:r>
            <a:r>
              <a:rPr lang="en-US" sz="1800" dirty="0">
                <a:hlinkClick r:id="rId4"/>
              </a:rPr>
              <a:t>https://docs.microsoft.com/en-us/azure/security-center/upcoming-changes</a:t>
            </a:r>
            <a:endParaRPr lang="en-US" sz="1800" dirty="0"/>
          </a:p>
          <a:p>
            <a:pPr>
              <a:lnSpc>
                <a:spcPct val="100000"/>
              </a:lnSpc>
              <a:spcAft>
                <a:spcPts val="1000"/>
              </a:spcAft>
            </a:pPr>
            <a:endParaRPr lang="en-US" sz="1800" b="1" dirty="0"/>
          </a:p>
        </p:txBody>
      </p:sp>
      <p:pic>
        <p:nvPicPr>
          <p:cNvPr id="5" name="Picture 4" descr="Text&#10;&#10;Description automatically generated">
            <a:extLst>
              <a:ext uri="{FF2B5EF4-FFF2-40B4-BE49-F238E27FC236}">
                <a16:creationId xmlns:a16="http://schemas.microsoft.com/office/drawing/2014/main" id="{81B871CD-77CA-48AB-A0B1-C087349780B3}"/>
              </a:ext>
            </a:extLst>
          </p:cNvPr>
          <p:cNvPicPr>
            <a:picLocks noChangeAspect="1"/>
          </p:cNvPicPr>
          <p:nvPr/>
        </p:nvPicPr>
        <p:blipFill>
          <a:blip r:embed="rId5"/>
          <a:stretch>
            <a:fillRect/>
          </a:stretch>
        </p:blipFill>
        <p:spPr>
          <a:xfrm>
            <a:off x="5597733" y="1194974"/>
            <a:ext cx="5746561" cy="3736622"/>
          </a:xfrm>
          <a:prstGeom prst="rect">
            <a:avLst/>
          </a:prstGeom>
        </p:spPr>
      </p:pic>
    </p:spTree>
    <p:extLst>
      <p:ext uri="{BB962C8B-B14F-4D97-AF65-F5344CB8AC3E}">
        <p14:creationId xmlns:p14="http://schemas.microsoft.com/office/powerpoint/2010/main" val="12655298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Demo</a:t>
            </a:r>
          </a:p>
        </p:txBody>
      </p:sp>
    </p:spTree>
    <p:custDataLst>
      <p:tags r:id="rId1"/>
    </p:custDataLst>
    <p:extLst>
      <p:ext uri="{BB962C8B-B14F-4D97-AF65-F5344CB8AC3E}">
        <p14:creationId xmlns:p14="http://schemas.microsoft.com/office/powerpoint/2010/main" val="20075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197-4C77-4AF9-B022-BFA8C3BE78C0}"/>
              </a:ext>
            </a:extLst>
          </p:cNvPr>
          <p:cNvSpPr>
            <a:spLocks noGrp="1"/>
          </p:cNvSpPr>
          <p:nvPr>
            <p:ph type="title"/>
          </p:nvPr>
        </p:nvSpPr>
        <p:spPr/>
        <p:txBody>
          <a:bodyPr/>
          <a:lstStyle/>
          <a:p>
            <a:r>
              <a:rPr lang="en-US" dirty="0"/>
              <a:t>Let’s Take a Break</a:t>
            </a:r>
          </a:p>
        </p:txBody>
      </p:sp>
      <p:sp>
        <p:nvSpPr>
          <p:cNvPr id="3" name="Text Placeholder 2">
            <a:extLst>
              <a:ext uri="{FF2B5EF4-FFF2-40B4-BE49-F238E27FC236}">
                <a16:creationId xmlns:a16="http://schemas.microsoft.com/office/drawing/2014/main" id="{8D10AAE0-3285-4E50-9F13-E1B8AF2B5CFD}"/>
              </a:ext>
            </a:extLst>
          </p:cNvPr>
          <p:cNvSpPr>
            <a:spLocks noGrp="1"/>
          </p:cNvSpPr>
          <p:nvPr>
            <p:ph type="body" sz="quarter" idx="10"/>
          </p:nvPr>
        </p:nvSpPr>
        <p:spPr>
          <a:xfrm>
            <a:off x="584200" y="1435100"/>
            <a:ext cx="5212080" cy="923330"/>
          </a:xfrm>
        </p:spPr>
        <p:txBody>
          <a:bodyPr/>
          <a:lstStyle/>
          <a:p>
            <a:r>
              <a:rPr lang="en-US" sz="2000" dirty="0"/>
              <a:t>Take a few moments to step away. </a:t>
            </a:r>
          </a:p>
          <a:p>
            <a:pPr>
              <a:spcBef>
                <a:spcPts val="0"/>
              </a:spcBef>
            </a:pPr>
            <a:endParaRPr lang="en-US" sz="1000" dirty="0"/>
          </a:p>
          <a:p>
            <a:r>
              <a:rPr lang="en-US" sz="2000" dirty="0"/>
              <a:t>We will come back together in </a:t>
            </a:r>
            <a:r>
              <a:rPr lang="en-US" sz="2000" b="1" dirty="0"/>
              <a:t>10 minutes</a:t>
            </a:r>
            <a:r>
              <a:rPr lang="en-US" sz="2000" dirty="0"/>
              <a:t>.</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Breaktime">
                <a:extLst>
                  <a:ext uri="{FF2B5EF4-FFF2-40B4-BE49-F238E27FC236}">
                    <a16:creationId xmlns:a16="http://schemas.microsoft.com/office/drawing/2014/main" id="{50CC6B6B-3EBC-4D31-9B17-1261DEC99CD7}"/>
                  </a:ext>
                </a:extLst>
              </p:cNvPr>
              <p:cNvGraphicFramePr>
                <a:graphicFrameLocks noGrp="1"/>
              </p:cNvGraphicFramePr>
              <p:nvPr/>
            </p:nvGraphicFramePr>
            <p:xfrm>
              <a:off x="864022" y="4510332"/>
              <a:ext cx="4652435" cy="21598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Breaktime">
                <a:extLst>
                  <a:ext uri="{FF2B5EF4-FFF2-40B4-BE49-F238E27FC236}">
                    <a16:creationId xmlns:a16="http://schemas.microsoft.com/office/drawing/2014/main" id="{50CC6B6B-3EBC-4D31-9B17-1261DEC99CD7}"/>
                  </a:ext>
                </a:extLst>
              </p:cNvPr>
              <p:cNvPicPr>
                <a:picLocks noGrp="1" noRot="1" noChangeAspect="1" noMove="1" noResize="1" noEditPoints="1" noAdjustHandles="1" noChangeArrowheads="1" noChangeShapeType="1"/>
              </p:cNvPicPr>
              <p:nvPr/>
            </p:nvPicPr>
            <p:blipFill>
              <a:blip r:embed="rId3"/>
              <a:stretch>
                <a:fillRect/>
              </a:stretch>
            </p:blipFill>
            <p:spPr>
              <a:xfrm>
                <a:off x="864022" y="4510332"/>
                <a:ext cx="4652435" cy="2159847"/>
              </a:xfrm>
              <a:prstGeom prst="rect">
                <a:avLst/>
              </a:prstGeom>
            </p:spPr>
          </p:pic>
        </mc:Fallback>
      </mc:AlternateContent>
      <p:graphicFrame>
        <p:nvGraphicFramePr>
          <p:cNvPr id="5" name="Table 4">
            <a:extLst>
              <a:ext uri="{FF2B5EF4-FFF2-40B4-BE49-F238E27FC236}">
                <a16:creationId xmlns:a16="http://schemas.microsoft.com/office/drawing/2014/main" id="{F6286A74-BBD5-417E-932E-31E614286D89}"/>
              </a:ext>
            </a:extLst>
          </p:cNvPr>
          <p:cNvGraphicFramePr>
            <a:graphicFrameLocks noGrp="1"/>
          </p:cNvGraphicFramePr>
          <p:nvPr>
            <p:extLst>
              <p:ext uri="{D42A27DB-BD31-4B8C-83A1-F6EECF244321}">
                <p14:modId xmlns:p14="http://schemas.microsoft.com/office/powerpoint/2010/main" val="3452525825"/>
              </p:ext>
            </p:extLst>
          </p:nvPr>
        </p:nvGraphicFramePr>
        <p:xfrm>
          <a:off x="584200" y="2594225"/>
          <a:ext cx="5219700" cy="1948142"/>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550768272"/>
                    </a:ext>
                  </a:extLst>
                </a:gridCol>
                <a:gridCol w="2609850">
                  <a:extLst>
                    <a:ext uri="{9D8B030D-6E8A-4147-A177-3AD203B41FA5}">
                      <a16:colId xmlns:a16="http://schemas.microsoft.com/office/drawing/2014/main" val="572344534"/>
                    </a:ext>
                  </a:extLst>
                </a:gridCol>
              </a:tblGrid>
              <a:tr h="1948142">
                <a:tc>
                  <a:txBody>
                    <a:bodyPr/>
                    <a:lstStyle/>
                    <a:p>
                      <a:pPr algn="ctr"/>
                      <a:r>
                        <a:rPr lang="en-US" dirty="0">
                          <a:solidFill>
                            <a:srgbClr val="0078D4"/>
                          </a:solidFill>
                        </a:rPr>
                        <a:t>We just finished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rgbClr val="0078D4"/>
                          </a:solidFill>
                        </a:rPr>
                        <a:t>Up next, we will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136384"/>
                  </a:ext>
                </a:extLst>
              </a:tr>
            </a:tbl>
          </a:graphicData>
        </a:graphic>
      </p:graphicFrame>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858F68-93C1-41AE-A748-276EBD0CC232}"/>
                  </a:ext>
                </a:extLst>
              </p:cNvPr>
              <p:cNvGraphicFramePr>
                <a:graphicFrameLocks noChangeAspect="1"/>
              </p:cNvGraphicFramePr>
              <p:nvPr>
                <p:extLst>
                  <p:ext uri="{D42A27DB-BD31-4B8C-83A1-F6EECF244321}">
                    <p14:modId xmlns:p14="http://schemas.microsoft.com/office/powerpoint/2010/main" val="2713305923"/>
                  </p:ext>
                </p:extLst>
              </p:nvPr>
            </p:nvGraphicFramePr>
            <p:xfrm>
              <a:off x="584200" y="3063662"/>
              <a:ext cx="2571858" cy="1446670"/>
            </p:xfrm>
            <a:graphic>
              <a:graphicData uri="http://schemas.microsoft.com/office/powerpoint/2016/slidezoom">
                <pslz:sldZm>
                  <pslz:sldZmObj sldId="2076138578" cId="2007590959">
                    <pslz:zmPr id="{24469D25-94F2-44A3-9927-3267B8E9FD55}" returnToParent="0" transitionDur="1000">
                      <p166:blipFill xmlns:p166="http://schemas.microsoft.com/office/powerpoint/2016/6/main">
                        <a:blip r:embed="rId4"/>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28858F68-93C1-41AE-A748-276EBD0CC232}"/>
                  </a:ext>
                </a:extLst>
              </p:cNvPr>
              <p:cNvPicPr>
                <a:picLocks noGrp="1" noRot="1" noChangeAspect="1" noMove="1" noResize="1" noEditPoints="1" noAdjustHandles="1" noChangeArrowheads="1" noChangeShapeType="1"/>
              </p:cNvPicPr>
              <p:nvPr/>
            </p:nvPicPr>
            <p:blipFill>
              <a:blip r:embed="rId6"/>
              <a:stretch>
                <a:fillRect/>
              </a:stretch>
            </p:blipFill>
            <p:spPr>
              <a:xfrm>
                <a:off x="584200" y="3063662"/>
                <a:ext cx="2571858" cy="14466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944346B-7E05-4B41-A7A9-4696DAC396F1}"/>
                  </a:ext>
                </a:extLst>
              </p:cNvPr>
              <p:cNvGraphicFramePr>
                <a:graphicFrameLocks noChangeAspect="1"/>
              </p:cNvGraphicFramePr>
              <p:nvPr>
                <p:extLst>
                  <p:ext uri="{D42A27DB-BD31-4B8C-83A1-F6EECF244321}">
                    <p14:modId xmlns:p14="http://schemas.microsoft.com/office/powerpoint/2010/main" val="3419696765"/>
                  </p:ext>
                </p:extLst>
              </p:nvPr>
            </p:nvGraphicFramePr>
            <p:xfrm>
              <a:off x="3329646" y="3063662"/>
              <a:ext cx="2571858" cy="1446670"/>
            </p:xfrm>
            <a:graphic>
              <a:graphicData uri="http://schemas.microsoft.com/office/powerpoint/2016/slidezoom">
                <pslz:sldZm>
                  <pslz:sldZmObj sldId="2076138392" cId="1636117893">
                    <pslz:zmPr id="{7AC12DFF-90CD-421B-AE55-0C2398E080B7}" returnToParent="0" transitionDur="1000">
                      <p166:blipFill xmlns:p166="http://schemas.microsoft.com/office/powerpoint/2016/6/main">
                        <a:blip r:embed="rId7"/>
                        <a:stretch>
                          <a:fillRect/>
                        </a:stretch>
                      </p166:blipFill>
                      <p166:spPr xmlns:p166="http://schemas.microsoft.com/office/powerpoint/2016/6/main">
                        <a:xfrm>
                          <a:off x="0" y="0"/>
                          <a:ext cx="2571858" cy="1446670"/>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9944346B-7E05-4B41-A7A9-4696DAC396F1}"/>
                  </a:ext>
                </a:extLst>
              </p:cNvPr>
              <p:cNvPicPr>
                <a:picLocks noGrp="1" noRot="1" noChangeAspect="1" noMove="1" noResize="1" noEditPoints="1" noAdjustHandles="1" noChangeArrowheads="1" noChangeShapeType="1"/>
              </p:cNvPicPr>
              <p:nvPr/>
            </p:nvPicPr>
            <p:blipFill>
              <a:blip r:embed="rId9"/>
              <a:stretch>
                <a:fillRect/>
              </a:stretch>
            </p:blipFill>
            <p:spPr>
              <a:xfrm>
                <a:off x="3329646" y="3063662"/>
                <a:ext cx="2571858" cy="1446670"/>
              </a:xfrm>
              <a:prstGeom prst="rect">
                <a:avLst/>
              </a:prstGeom>
              <a:ln w="3175">
                <a:solidFill>
                  <a:prstClr val="ltGray"/>
                </a:solidFill>
              </a:ln>
            </p:spPr>
          </p:pic>
        </mc:Fallback>
      </mc:AlternateContent>
    </p:spTree>
    <p:extLst>
      <p:ext uri="{BB962C8B-B14F-4D97-AF65-F5344CB8AC3E}">
        <p14:creationId xmlns:p14="http://schemas.microsoft.com/office/powerpoint/2010/main" val="1898717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tx1">
              <a:lumMod val="75000"/>
              <a:lumOff val="25000"/>
            </a:schemeClr>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chemeClr val="bg2"/>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Tree>
    <p:extLst>
      <p:ext uri="{BB962C8B-B14F-4D97-AF65-F5344CB8AC3E}">
        <p14:creationId xmlns:p14="http://schemas.microsoft.com/office/powerpoint/2010/main" val="7406972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marL="285750" indent="-285750">
              <a:lnSpc>
                <a:spcPct val="100000"/>
              </a:lnSpc>
              <a:spcAft>
                <a:spcPts val="1000"/>
              </a:spcAft>
              <a:buFont typeface="Arial" panose="020B0604020202020204" pitchFamily="34" charset="0"/>
              <a:buChar char="•"/>
            </a:pPr>
            <a:r>
              <a:rPr lang="en-US" sz="1800" dirty="0"/>
              <a:t>Manage virtual machines, Kubernetes clusters, and databases as if they are running in Azure.</a:t>
            </a:r>
          </a:p>
          <a:p>
            <a:pPr marL="285750" indent="-285750">
              <a:lnSpc>
                <a:spcPct val="100000"/>
              </a:lnSpc>
              <a:spcAft>
                <a:spcPts val="1000"/>
              </a:spcAft>
              <a:buFont typeface="Arial" panose="020B0604020202020204" pitchFamily="34" charset="0"/>
              <a:buChar char="•"/>
            </a:pPr>
            <a:r>
              <a:rPr lang="en-US" sz="1800" dirty="0"/>
              <a:t>Use familiar Azure services and management capabilities, regardless of where they live.</a:t>
            </a:r>
          </a:p>
          <a:p>
            <a:pPr marL="285750" indent="-285750">
              <a:lnSpc>
                <a:spcPct val="100000"/>
              </a:lnSpc>
              <a:spcAft>
                <a:spcPts val="1000"/>
              </a:spcAft>
              <a:buFont typeface="Arial" panose="020B0604020202020204" pitchFamily="34" charset="0"/>
              <a:buChar char="•"/>
            </a:pPr>
            <a:r>
              <a:rPr lang="en-US" sz="1800" dirty="0"/>
              <a:t>Continue using traditional </a:t>
            </a:r>
            <a:r>
              <a:rPr lang="en-US" sz="1800" dirty="0" err="1"/>
              <a:t>ITOps</a:t>
            </a:r>
            <a:r>
              <a:rPr lang="en-US" sz="1800" dirty="0"/>
              <a:t>, while introducing DevOps practices to support new cloud native patterns in your environment.</a:t>
            </a:r>
          </a:p>
          <a:p>
            <a:pPr marL="285750" indent="-285750">
              <a:lnSpc>
                <a:spcPct val="100000"/>
              </a:lnSpc>
              <a:spcAft>
                <a:spcPts val="1000"/>
              </a:spcAft>
              <a:buFont typeface="Arial" panose="020B0604020202020204" pitchFamily="34" charset="0"/>
              <a:buChar char="•"/>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48ED-EFD2-481A-B494-F64A977B114D}"/>
              </a:ext>
            </a:extLst>
          </p:cNvPr>
          <p:cNvSpPr>
            <a:spLocks noGrp="1"/>
          </p:cNvSpPr>
          <p:nvPr>
            <p:ph type="title"/>
          </p:nvPr>
        </p:nvSpPr>
        <p:spPr>
          <a:xfrm>
            <a:off x="588263" y="869747"/>
            <a:ext cx="11018520" cy="553998"/>
          </a:xfrm>
        </p:spPr>
        <p:txBody>
          <a:bodyPr/>
          <a:lstStyle/>
          <a:p>
            <a:r>
              <a:rPr lang="en-US" dirty="0"/>
              <a:t>Meet Your Coaches</a:t>
            </a:r>
          </a:p>
        </p:txBody>
      </p:sp>
      <p:pic>
        <p:nvPicPr>
          <p:cNvPr id="14" name="Picture Placeholder 13" descr="A person in a blue shirt&#10;&#10;Description automatically generated with medium confidence">
            <a:extLst>
              <a:ext uri="{FF2B5EF4-FFF2-40B4-BE49-F238E27FC236}">
                <a16:creationId xmlns:a16="http://schemas.microsoft.com/office/drawing/2014/main" id="{04472B9C-FB79-4420-BE96-17187BC956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6640" b="16640"/>
          <a:stretch/>
        </p:blipFill>
        <p:spPr>
          <a:xfrm>
            <a:off x="2952305" y="2247863"/>
            <a:ext cx="2313432" cy="2313432"/>
          </a:xfrm>
        </p:spPr>
      </p:pic>
      <p:sp>
        <p:nvSpPr>
          <p:cNvPr id="4" name="Text Placeholder 3">
            <a:extLst>
              <a:ext uri="{FF2B5EF4-FFF2-40B4-BE49-F238E27FC236}">
                <a16:creationId xmlns:a16="http://schemas.microsoft.com/office/drawing/2014/main" id="{2A136042-B379-4A46-9761-D6349D90302E}"/>
              </a:ext>
            </a:extLst>
          </p:cNvPr>
          <p:cNvSpPr>
            <a:spLocks noGrp="1"/>
          </p:cNvSpPr>
          <p:nvPr>
            <p:ph type="body" sz="quarter" idx="16"/>
          </p:nvPr>
        </p:nvSpPr>
        <p:spPr>
          <a:xfrm>
            <a:off x="2952305" y="4800600"/>
            <a:ext cx="2313432" cy="553998"/>
          </a:xfrm>
        </p:spPr>
        <p:txBody>
          <a:bodyPr/>
          <a:lstStyle/>
          <a:p>
            <a:r>
              <a:rPr lang="en-US" dirty="0"/>
              <a:t>Ben Stegink</a:t>
            </a:r>
          </a:p>
          <a:p>
            <a:endParaRPr lang="en-US" dirty="0"/>
          </a:p>
        </p:txBody>
      </p:sp>
      <p:pic>
        <p:nvPicPr>
          <p:cNvPr id="16" name="Picture Placeholder 15" descr="A person with a beard&#10;&#10;Description automatically generated with low confidence">
            <a:extLst>
              <a:ext uri="{FF2B5EF4-FFF2-40B4-BE49-F238E27FC236}">
                <a16:creationId xmlns:a16="http://schemas.microsoft.com/office/drawing/2014/main" id="{D7FFA630-E761-4D58-9051-3825A11C063F}"/>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6663" b="16663"/>
          <a:stretch/>
        </p:blipFill>
        <p:spPr>
          <a:xfrm>
            <a:off x="6926263" y="2247863"/>
            <a:ext cx="2313432" cy="2313432"/>
          </a:xfrm>
        </p:spPr>
      </p:pic>
      <p:sp>
        <p:nvSpPr>
          <p:cNvPr id="8" name="Text Placeholder 7">
            <a:extLst>
              <a:ext uri="{FF2B5EF4-FFF2-40B4-BE49-F238E27FC236}">
                <a16:creationId xmlns:a16="http://schemas.microsoft.com/office/drawing/2014/main" id="{902021F3-E506-4598-95D1-EB5CD894E131}"/>
              </a:ext>
            </a:extLst>
          </p:cNvPr>
          <p:cNvSpPr>
            <a:spLocks noGrp="1"/>
          </p:cNvSpPr>
          <p:nvPr>
            <p:ph type="body" sz="quarter" idx="17"/>
          </p:nvPr>
        </p:nvSpPr>
        <p:spPr>
          <a:xfrm>
            <a:off x="6926263" y="4800600"/>
            <a:ext cx="2313432" cy="276999"/>
          </a:xfrm>
        </p:spPr>
        <p:txBody>
          <a:bodyPr/>
          <a:lstStyle/>
          <a:p>
            <a:r>
              <a:rPr lang="en-US" dirty="0"/>
              <a:t>Chris Givens</a:t>
            </a:r>
          </a:p>
        </p:txBody>
      </p:sp>
      <p:pic>
        <p:nvPicPr>
          <p:cNvPr id="20" name="Graphic 19">
            <a:extLst>
              <a:ext uri="{FF2B5EF4-FFF2-40B4-BE49-F238E27FC236}">
                <a16:creationId xmlns:a16="http://schemas.microsoft.com/office/drawing/2014/main" id="{B0A8124C-BF74-4350-88D0-52836980B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1459" y="5556210"/>
            <a:ext cx="3329082" cy="649125"/>
          </a:xfrm>
          <a:prstGeom prst="rect">
            <a:avLst/>
          </a:prstGeom>
        </p:spPr>
      </p:pic>
    </p:spTree>
    <p:extLst>
      <p:ext uri="{BB962C8B-B14F-4D97-AF65-F5344CB8AC3E}">
        <p14:creationId xmlns:p14="http://schemas.microsoft.com/office/powerpoint/2010/main" val="40351185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269795" cy="758022"/>
          </a:xfrm>
        </p:spPr>
        <p:txBody>
          <a:bodyPr/>
          <a:lstStyle/>
          <a:p>
            <a:r>
              <a:rPr lang="en-US" dirty="0"/>
              <a:t>Azure Arc + Microsoft Defender for Cloud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4A04D381-1696-449E-8141-5ED1F8BB3A3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Purview</a:t>
            </a:r>
          </a:p>
        </p:txBody>
      </p:sp>
    </p:spTree>
    <p:extLst>
      <p:ext uri="{BB962C8B-B14F-4D97-AF65-F5344CB8AC3E}">
        <p14:creationId xmlns:p14="http://schemas.microsoft.com/office/powerpoint/2010/main" val="5581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5" name="Picture 4">
            <a:extLst>
              <a:ext uri="{FF2B5EF4-FFF2-40B4-BE49-F238E27FC236}">
                <a16:creationId xmlns:a16="http://schemas.microsoft.com/office/drawing/2014/main" id="{39231E26-7641-4D54-8CCD-B4372847F3DD}"/>
              </a:ext>
            </a:extLst>
          </p:cNvPr>
          <p:cNvPicPr>
            <a:picLocks noChangeAspect="1"/>
          </p:cNvPicPr>
          <p:nvPr/>
        </p:nvPicPr>
        <p:blipFill>
          <a:blip r:embed="rId3"/>
          <a:stretch>
            <a:fillRect/>
          </a:stretch>
        </p:blipFill>
        <p:spPr>
          <a:xfrm>
            <a:off x="1287117" y="2254004"/>
            <a:ext cx="9213574" cy="3409022"/>
          </a:xfrm>
          <a:prstGeom prst="rect">
            <a:avLst/>
          </a:prstGeom>
        </p:spPr>
      </p:pic>
    </p:spTree>
    <p:extLst>
      <p:ext uri="{BB962C8B-B14F-4D97-AF65-F5344CB8AC3E}">
        <p14:creationId xmlns:p14="http://schemas.microsoft.com/office/powerpoint/2010/main" val="1114677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588263" y="457200"/>
            <a:ext cx="11018520" cy="553998"/>
          </a:xfrm>
        </p:spPr>
        <p:txBody>
          <a:bodyPr wrap="square" anchor="t">
            <a:normAutofit/>
          </a:bodyPr>
          <a:lstStyle/>
          <a:p>
            <a:r>
              <a:rPr lang="en-US" dirty="0"/>
              <a:t>Azure Purview \ </a:t>
            </a:r>
            <a:r>
              <a:rPr lang="en-US" dirty="0" err="1"/>
              <a:t>Profisee</a:t>
            </a:r>
            <a:endParaRPr lang="en-US" dirty="0"/>
          </a:p>
        </p:txBody>
      </p:sp>
      <p:pic>
        <p:nvPicPr>
          <p:cNvPr id="7" name="Picture 6" descr="Diagram, text&#10;&#10;Description automatically generated">
            <a:extLst>
              <a:ext uri="{FF2B5EF4-FFF2-40B4-BE49-F238E27FC236}">
                <a16:creationId xmlns:a16="http://schemas.microsoft.com/office/drawing/2014/main" id="{48941C53-5626-4541-9577-7C40E583C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522" y="1246276"/>
            <a:ext cx="8822077" cy="4689211"/>
          </a:xfrm>
          <a:prstGeom prst="rect">
            <a:avLst/>
          </a:prstGeom>
        </p:spPr>
      </p:pic>
    </p:spTree>
    <p:extLst>
      <p:ext uri="{BB962C8B-B14F-4D97-AF65-F5344CB8AC3E}">
        <p14:creationId xmlns:p14="http://schemas.microsoft.com/office/powerpoint/2010/main" val="37424702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1201-8E45-45AE-B758-3B469294672A}"/>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FE4B1A0B-A599-4252-95A8-DC13E9011A30}"/>
              </a:ext>
            </a:extLst>
          </p:cNvPr>
          <p:cNvSpPr>
            <a:spLocks noGrp="1"/>
          </p:cNvSpPr>
          <p:nvPr>
            <p:ph type="body" sz="quarter" idx="16"/>
          </p:nvPr>
        </p:nvSpPr>
        <p:spPr>
          <a:xfrm>
            <a:off x="584200" y="1666187"/>
            <a:ext cx="2532063" cy="307777"/>
          </a:xfrm>
        </p:spPr>
        <p:txBody>
          <a:bodyPr/>
          <a:lstStyle/>
          <a:p>
            <a:r>
              <a:rPr lang="en-US" dirty="0"/>
              <a:t>We are recording</a:t>
            </a:r>
          </a:p>
        </p:txBody>
      </p:sp>
      <p:sp>
        <p:nvSpPr>
          <p:cNvPr id="4" name="Text Placeholder 3">
            <a:extLst>
              <a:ext uri="{FF2B5EF4-FFF2-40B4-BE49-F238E27FC236}">
                <a16:creationId xmlns:a16="http://schemas.microsoft.com/office/drawing/2014/main" id="{12C272DE-CAE1-4E65-A037-9C87A276D3F4}"/>
              </a:ext>
            </a:extLst>
          </p:cNvPr>
          <p:cNvSpPr>
            <a:spLocks noGrp="1"/>
          </p:cNvSpPr>
          <p:nvPr>
            <p:ph type="body" sz="quarter" idx="14"/>
          </p:nvPr>
        </p:nvSpPr>
        <p:spPr>
          <a:xfrm>
            <a:off x="584200" y="2511027"/>
            <a:ext cx="2532063" cy="2880789"/>
          </a:xfrm>
        </p:spPr>
        <p:txBody>
          <a:bodyPr/>
          <a:lstStyle/>
          <a:p>
            <a:r>
              <a:rPr lang="en-US" dirty="0"/>
              <a:t>All presentations are being recorded and will be shared out in the General Channel.</a:t>
            </a:r>
          </a:p>
          <a:p>
            <a:endParaRPr lang="en-US" dirty="0"/>
          </a:p>
          <a:p>
            <a:r>
              <a:rPr lang="en-US" dirty="0"/>
              <a:t>When ready, our team will post an announcement letting you know they have posted. </a:t>
            </a:r>
          </a:p>
        </p:txBody>
      </p:sp>
      <p:sp>
        <p:nvSpPr>
          <p:cNvPr id="5" name="Text Placeholder 4">
            <a:extLst>
              <a:ext uri="{FF2B5EF4-FFF2-40B4-BE49-F238E27FC236}">
                <a16:creationId xmlns:a16="http://schemas.microsoft.com/office/drawing/2014/main" id="{DAD0B56F-3E98-4B5D-90D5-5D046C238EED}"/>
              </a:ext>
            </a:extLst>
          </p:cNvPr>
          <p:cNvSpPr>
            <a:spLocks noGrp="1"/>
          </p:cNvSpPr>
          <p:nvPr>
            <p:ph type="body" sz="quarter" idx="17"/>
          </p:nvPr>
        </p:nvSpPr>
        <p:spPr>
          <a:xfrm>
            <a:off x="3413125" y="1666187"/>
            <a:ext cx="2533650" cy="307777"/>
          </a:xfrm>
        </p:spPr>
        <p:txBody>
          <a:bodyPr/>
          <a:lstStyle/>
          <a:p>
            <a:r>
              <a:rPr lang="en-US" dirty="0"/>
              <a:t>Need help?</a:t>
            </a:r>
          </a:p>
        </p:txBody>
      </p:sp>
      <p:sp>
        <p:nvSpPr>
          <p:cNvPr id="6" name="Text Placeholder 5">
            <a:extLst>
              <a:ext uri="{FF2B5EF4-FFF2-40B4-BE49-F238E27FC236}">
                <a16:creationId xmlns:a16="http://schemas.microsoft.com/office/drawing/2014/main" id="{8E249EE0-97EF-49D1-919F-4B111EC62036}"/>
              </a:ext>
            </a:extLst>
          </p:cNvPr>
          <p:cNvSpPr>
            <a:spLocks noGrp="1"/>
          </p:cNvSpPr>
          <p:nvPr>
            <p:ph type="body" sz="quarter" idx="15"/>
          </p:nvPr>
        </p:nvSpPr>
        <p:spPr>
          <a:xfrm>
            <a:off x="3413125" y="2504387"/>
            <a:ext cx="2532063" cy="3379387"/>
          </a:xfrm>
        </p:spPr>
        <p:txBody>
          <a:bodyPr/>
          <a:lstStyle/>
          <a:p>
            <a:r>
              <a:rPr lang="en-US" dirty="0"/>
              <a:t>Tag our team in the chat anywhere in the event Teams site and we’ll be right there to assist. </a:t>
            </a:r>
          </a:p>
          <a:p>
            <a:endParaRPr lang="en-US" dirty="0"/>
          </a:p>
          <a:p>
            <a:pPr marL="0" indent="0">
              <a:buNone/>
            </a:pPr>
            <a:r>
              <a:rPr lang="en-US" dirty="0"/>
              <a:t>People who can help: </a:t>
            </a:r>
          </a:p>
          <a:p>
            <a:r>
              <a:rPr lang="en-US" dirty="0"/>
              <a:t>Chris Givens</a:t>
            </a:r>
          </a:p>
          <a:p>
            <a:r>
              <a:rPr lang="en-US" dirty="0"/>
              <a:t>Ben Stegink</a:t>
            </a:r>
          </a:p>
          <a:p>
            <a:r>
              <a:rPr lang="en-US" dirty="0"/>
              <a:t>Andrea Racine</a:t>
            </a:r>
          </a:p>
          <a:p>
            <a:r>
              <a:rPr lang="en-US" dirty="0"/>
              <a:t>James Grenz</a:t>
            </a:r>
          </a:p>
        </p:txBody>
      </p:sp>
      <p:sp>
        <p:nvSpPr>
          <p:cNvPr id="7" name="Text Placeholder 6">
            <a:extLst>
              <a:ext uri="{FF2B5EF4-FFF2-40B4-BE49-F238E27FC236}">
                <a16:creationId xmlns:a16="http://schemas.microsoft.com/office/drawing/2014/main" id="{330539C2-7D3D-4EE8-BEC4-ED1839031387}"/>
              </a:ext>
            </a:extLst>
          </p:cNvPr>
          <p:cNvSpPr>
            <a:spLocks noGrp="1"/>
          </p:cNvSpPr>
          <p:nvPr>
            <p:ph type="body" sz="quarter" idx="18"/>
          </p:nvPr>
        </p:nvSpPr>
        <p:spPr>
          <a:xfrm>
            <a:off x="6244208" y="1666187"/>
            <a:ext cx="2532063" cy="307777"/>
          </a:xfrm>
        </p:spPr>
        <p:txBody>
          <a:bodyPr/>
          <a:lstStyle/>
          <a:p>
            <a:r>
              <a:rPr lang="en-US" dirty="0"/>
              <a:t>Stepping away?</a:t>
            </a:r>
          </a:p>
        </p:txBody>
      </p:sp>
      <p:sp>
        <p:nvSpPr>
          <p:cNvPr id="8" name="Text Placeholder 7">
            <a:extLst>
              <a:ext uri="{FF2B5EF4-FFF2-40B4-BE49-F238E27FC236}">
                <a16:creationId xmlns:a16="http://schemas.microsoft.com/office/drawing/2014/main" id="{1A7673E6-AB00-4E3B-B201-A78792474C4C}"/>
              </a:ext>
            </a:extLst>
          </p:cNvPr>
          <p:cNvSpPr>
            <a:spLocks noGrp="1"/>
          </p:cNvSpPr>
          <p:nvPr>
            <p:ph type="body" sz="quarter" idx="19"/>
          </p:nvPr>
        </p:nvSpPr>
        <p:spPr>
          <a:xfrm>
            <a:off x="6244208" y="2511027"/>
            <a:ext cx="2532063" cy="2326791"/>
          </a:xfrm>
        </p:spPr>
        <p:txBody>
          <a:bodyPr/>
          <a:lstStyle/>
          <a:p>
            <a:r>
              <a:rPr lang="en-US" dirty="0"/>
              <a:t>That’s okay! We all need to step away sometimes for a few minutes. </a:t>
            </a:r>
          </a:p>
          <a:p>
            <a:endParaRPr lang="en-US" dirty="0"/>
          </a:p>
          <a:p>
            <a:r>
              <a:rPr lang="en-US" dirty="0"/>
              <a:t>All we ask is that you let our team know when you do. </a:t>
            </a:r>
          </a:p>
        </p:txBody>
      </p:sp>
      <p:sp>
        <p:nvSpPr>
          <p:cNvPr id="9" name="Text Placeholder 8">
            <a:extLst>
              <a:ext uri="{FF2B5EF4-FFF2-40B4-BE49-F238E27FC236}">
                <a16:creationId xmlns:a16="http://schemas.microsoft.com/office/drawing/2014/main" id="{2AC6D0C0-FD89-4D53-93D6-12D9CA829F2F}"/>
              </a:ext>
            </a:extLst>
          </p:cNvPr>
          <p:cNvSpPr>
            <a:spLocks noGrp="1"/>
          </p:cNvSpPr>
          <p:nvPr>
            <p:ph type="body" sz="quarter" idx="20"/>
          </p:nvPr>
        </p:nvSpPr>
        <p:spPr>
          <a:xfrm>
            <a:off x="9073133" y="1666187"/>
            <a:ext cx="2533650" cy="307777"/>
          </a:xfrm>
        </p:spPr>
        <p:txBody>
          <a:bodyPr/>
          <a:lstStyle/>
          <a:p>
            <a:r>
              <a:rPr lang="en-US" dirty="0"/>
              <a:t>Share feedback</a:t>
            </a:r>
          </a:p>
        </p:txBody>
      </p:sp>
      <p:sp>
        <p:nvSpPr>
          <p:cNvPr id="10" name="Text Placeholder 9">
            <a:extLst>
              <a:ext uri="{FF2B5EF4-FFF2-40B4-BE49-F238E27FC236}">
                <a16:creationId xmlns:a16="http://schemas.microsoft.com/office/drawing/2014/main" id="{22FFEEEF-D598-4E13-99BC-40DA79374C80}"/>
              </a:ext>
            </a:extLst>
          </p:cNvPr>
          <p:cNvSpPr>
            <a:spLocks noGrp="1"/>
          </p:cNvSpPr>
          <p:nvPr>
            <p:ph type="body" sz="quarter" idx="21"/>
          </p:nvPr>
        </p:nvSpPr>
        <p:spPr>
          <a:xfrm>
            <a:off x="9073133" y="2504387"/>
            <a:ext cx="2532063" cy="3545586"/>
          </a:xfrm>
        </p:spPr>
        <p:txBody>
          <a:bodyPr/>
          <a:lstStyle/>
          <a:p>
            <a:r>
              <a:rPr lang="en-US" dirty="0"/>
              <a:t>This is a pilot, so we need your help! </a:t>
            </a:r>
          </a:p>
          <a:p>
            <a:endParaRPr lang="en-US" dirty="0"/>
          </a:p>
          <a:p>
            <a:r>
              <a:rPr lang="en-US" dirty="0"/>
              <a:t>At the end of today during closing we will share an anonymous survey. </a:t>
            </a:r>
          </a:p>
          <a:p>
            <a:endParaRPr lang="en-US" dirty="0"/>
          </a:p>
          <a:p>
            <a:r>
              <a:rPr lang="en-US" dirty="0"/>
              <a:t>Please be honest and let us know what went great and what could go better. </a:t>
            </a:r>
          </a:p>
        </p:txBody>
      </p:sp>
    </p:spTree>
    <p:extLst>
      <p:ext uri="{BB962C8B-B14F-4D97-AF65-F5344CB8AC3E}">
        <p14:creationId xmlns:p14="http://schemas.microsoft.com/office/powerpoint/2010/main" val="666810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9120108" cy="758022"/>
          </a:xfrm>
        </p:spPr>
        <p:txBody>
          <a:bodyPr/>
          <a:lstStyle/>
          <a:p>
            <a:r>
              <a:rPr lang="en-US" dirty="0"/>
              <a:t>Microsoft Defender for Cloud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Microsoft Defender for Cloud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Microsoft Defender for Cloud solutions will evaluate either the control or data plane of Azure or non-Azure resources and generate security recommendations based on that particular resource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a:t>Disabling </a:t>
            </a:r>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365 Defender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Microsoft 365 Defender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unified pre- and post-breach enterprise defense suite. It natively coordinates detection, prevention, investigation, and response across endpoints, identities, email, and applications to provide integrated protection against sophisticated attacks.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combines the capabilities of the following into a single solution:</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Microsoft Defender for Endpoint (formerly Azure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Active Directory Identity Protection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Cloud App Security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 July 6</a:t>
            </a:r>
            <a:r>
              <a:rPr lang="en-US" sz="1800" baseline="30000" dirty="0">
                <a:latin typeface="Segoe UI" panose="020B0502040204020203" pitchFamily="34" charset="0"/>
                <a:cs typeface="Segoe UI" panose="020B0502040204020203" pitchFamily="34" charset="0"/>
              </a:rPr>
              <a:t>th</a:t>
            </a:r>
            <a:r>
              <a:rPr lang="en-US" sz="1800" dirty="0">
                <a:latin typeface="Segoe UI" panose="020B0502040204020203" pitchFamily="34" charset="0"/>
                <a:cs typeface="Segoe UI" panose="020B0502040204020203" pitchFamily="34" charset="0"/>
              </a:rPr>
              <a:t> 2021 :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hlinkClick r:id="rId3"/>
              </a:rPr>
              <a:t>https://securitycenter.microsoft.com/reports</a:t>
            </a:r>
            <a:r>
              <a:rPr lang="en-US" sz="1800" dirty="0">
                <a:latin typeface="Segoe UI" panose="020B0502040204020203" pitchFamily="34" charset="0"/>
                <a:cs typeface="Segoe UI" panose="020B0502040204020203" pitchFamily="34" charset="0"/>
              </a:rPr>
              <a:t> =&gt; </a:t>
            </a:r>
            <a:r>
              <a:rPr lang="en-US" sz="1800" dirty="0">
                <a:latin typeface="Segoe UI" panose="020B0502040204020203" pitchFamily="34" charset="0"/>
                <a:cs typeface="Segoe UI" panose="020B0502040204020203" pitchFamily="34" charset="0"/>
                <a:hlinkClick r:id="rId4"/>
              </a:rPr>
              <a:t>https://security.microsoft.com</a:t>
            </a: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2" descr="Microsoft Defender - Wikipedia">
            <a:extLst>
              <a:ext uri="{FF2B5EF4-FFF2-40B4-BE49-F238E27FC236}">
                <a16:creationId xmlns:a16="http://schemas.microsoft.com/office/drawing/2014/main" id="{DA182EB7-5F33-4C1A-AF66-A4A14AB69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459" y="2875507"/>
            <a:ext cx="1540627" cy="15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 Knowledge</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pic>
        <p:nvPicPr>
          <p:cNvPr id="4" name="Picture 3" descr="Icon&#10;&#10;Description automatically generated">
            <a:extLst>
              <a:ext uri="{FF2B5EF4-FFF2-40B4-BE49-F238E27FC236}">
                <a16:creationId xmlns:a16="http://schemas.microsoft.com/office/drawing/2014/main" id="{F29D2A0E-5AA8-43B0-94EF-0885C4366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31" y="4098576"/>
            <a:ext cx="2834214" cy="167705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2793B4F5-B2B5-46C9-B79B-1AC55ED64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2" y="4102894"/>
            <a:ext cx="1681368" cy="1681368"/>
          </a:xfrm>
          <a:prstGeom prst="rect">
            <a:avLst/>
          </a:prstGeom>
        </p:spPr>
      </p:pic>
    </p:spTree>
    <p:extLst>
      <p:ext uri="{BB962C8B-B14F-4D97-AF65-F5344CB8AC3E}">
        <p14:creationId xmlns:p14="http://schemas.microsoft.com/office/powerpoint/2010/main" val="4972399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Portal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(https://security.microsoft.com) combines protection, detection, investigation, and response to email, collaboration, identity, and device threats, in a central portal.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the security content that you use in the Office 365 Security and Compliance Center (protection.office.com) and the Microsoft Defender for Cloud security center (securitycenter.microsoft.com) can now be found in the Microsoft 365 Defender.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emphasizes unity, clarity, and common goals as it merges Azure Defender for Office 365 and Azure Defender for Endpoint. The merge was based on the priorities listed below, and made without sacrificing the capabilities that each security suite brought to the combination of:</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building blocks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terminology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Common entities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    Feature parity with other workloads</a:t>
            </a:r>
          </a:p>
        </p:txBody>
      </p:sp>
      <p:pic>
        <p:nvPicPr>
          <p:cNvPr id="4" name="Picture 3">
            <a:extLst>
              <a:ext uri="{FF2B5EF4-FFF2-40B4-BE49-F238E27FC236}">
                <a16:creationId xmlns:a16="http://schemas.microsoft.com/office/drawing/2014/main" id="{7EE94680-99AE-4756-BDC2-0ADFE2251ED9}"/>
              </a:ext>
            </a:extLst>
          </p:cNvPr>
          <p:cNvPicPr>
            <a:picLocks noChangeAspect="1"/>
          </p:cNvPicPr>
          <p:nvPr/>
        </p:nvPicPr>
        <p:blipFill>
          <a:blip r:embed="rId3"/>
          <a:stretch>
            <a:fillRect/>
          </a:stretch>
        </p:blipFill>
        <p:spPr>
          <a:xfrm>
            <a:off x="5823284" y="4250155"/>
            <a:ext cx="3505200" cy="1714500"/>
          </a:xfrm>
          <a:prstGeom prst="rect">
            <a:avLst/>
          </a:prstGeom>
        </p:spPr>
      </p:pic>
    </p:spTree>
    <p:extLst>
      <p:ext uri="{BB962C8B-B14F-4D97-AF65-F5344CB8AC3E}">
        <p14:creationId xmlns:p14="http://schemas.microsoft.com/office/powerpoint/2010/main" val="6724714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Top Scoring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980605"/>
            <a:ext cx="6383449"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C</a:t>
            </a:r>
            <a:r>
              <a:rPr lang="en-US" sz="1400" b="0" i="0" dirty="0">
                <a:solidFill>
                  <a:srgbClr val="171717"/>
                </a:solidFill>
                <a:effectLst/>
                <a:latin typeface="Segoe UI" panose="020B0502040204020203" pitchFamily="34" charset="0"/>
              </a:rPr>
              <a:t>onsistently achieve high scores in independent tests.</a:t>
            </a:r>
          </a:p>
          <a:p>
            <a:pPr lvl="0" defTabSz="797968">
              <a:spcBef>
                <a:spcPct val="0"/>
              </a:spcBef>
              <a:spcAft>
                <a:spcPts val="800"/>
              </a:spcAft>
              <a:defRPr/>
            </a:pP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MITRE ATT&amp;CK</a:t>
            </a:r>
          </a:p>
          <a:p>
            <a:pPr lvl="0" defTabSz="797968">
              <a:spcBef>
                <a:spcPct val="0"/>
              </a:spcBef>
              <a:spcAft>
                <a:spcPts val="800"/>
              </a:spcAft>
              <a:defRPr/>
            </a:pPr>
            <a:r>
              <a:rPr lang="en-US" sz="1400" dirty="0">
                <a:solidFill>
                  <a:srgbClr val="171717"/>
                </a:solidFill>
                <a:latin typeface="Segoe UI" panose="020B0502040204020203" pitchFamily="34" charset="0"/>
              </a:rPr>
              <a:t>	</a:t>
            </a:r>
            <a:r>
              <a:rPr lang="en-US" sz="1400" b="0" i="0" dirty="0">
                <a:solidFill>
                  <a:srgbClr val="171717"/>
                </a:solidFill>
                <a:effectLst/>
                <a:latin typeface="Segoe UI" panose="020B0502040204020203" pitchFamily="34" charset="0"/>
              </a:rPr>
              <a:t>Microsoft 365 Defender provided nearly 100 percent coverage across the attack chain stages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leading out-of-box visibility into attacker activities, dramatically reducing manual work for SOCs vs. vendor solutions that relied on specific configuration changes.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Delivered automated real-time alerts without the need for configuration changes or custom detections; Microsoft is one of only three vendors who did not make configuration changes or rely on delayed detections.</a:t>
            </a:r>
          </a:p>
          <a:p>
            <a:pPr lvl="0" defTabSz="797968">
              <a:spcBef>
                <a:spcPct val="0"/>
              </a:spcBef>
              <a:spcAft>
                <a:spcPts val="800"/>
              </a:spcAft>
              <a:defRPr/>
            </a:pPr>
            <a:r>
              <a:rPr lang="en-US" sz="1400" b="0" i="0" dirty="0">
                <a:solidFill>
                  <a:srgbClr val="171717"/>
                </a:solidFill>
                <a:effectLst/>
                <a:latin typeface="Segoe UI" panose="020B0502040204020203" pitchFamily="34" charset="0"/>
              </a:rPr>
              <a:t>	Flagged more than 80 distinct alerts, and used built-in automation to correlate these alerts into only two incidents that mirrored the two MITRE ATT&amp;CK simulations, improving SOC analyst efficiency and reducing attacker dwell time and ability to persist.</a:t>
            </a:r>
            <a:endParaRPr lang="en-US" sz="1400" dirty="0">
              <a:solidFill>
                <a:srgbClr val="171717"/>
              </a:solidFill>
              <a:latin typeface="Segoe UI" panose="020B0502040204020203" pitchFamily="34" charset="0"/>
            </a:endParaRPr>
          </a:p>
          <a:p>
            <a:pPr lvl="0" defTabSz="797968">
              <a:spcBef>
                <a:spcPct val="0"/>
              </a:spcBef>
              <a:spcAft>
                <a:spcPts val="800"/>
              </a:spcAft>
              <a:defRPr/>
            </a:pPr>
            <a:r>
              <a:rPr lang="en-US" sz="1400" b="0" i="0" dirty="0">
                <a:solidFill>
                  <a:srgbClr val="171717"/>
                </a:solidFill>
                <a:effectLst/>
                <a:latin typeface="Segoe UI" panose="020B0502040204020203" pitchFamily="34" charset="0"/>
              </a:rPr>
              <a:t>	Identified seven distinct steps during the attack in which our protection features, which were disabled during testing, would have automatically intervened to stop the attack.</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42FD8D8C-56B4-47AE-A987-C5AB08D1A697}"/>
              </a:ext>
            </a:extLst>
          </p:cNvPr>
          <p:cNvPicPr>
            <a:picLocks noChangeAspect="1"/>
          </p:cNvPicPr>
          <p:nvPr/>
        </p:nvPicPr>
        <p:blipFill>
          <a:blip r:embed="rId3"/>
          <a:stretch>
            <a:fillRect/>
          </a:stretch>
        </p:blipFill>
        <p:spPr>
          <a:xfrm>
            <a:off x="7078763" y="1053882"/>
            <a:ext cx="4287504" cy="1979837"/>
          </a:xfrm>
          <a:prstGeom prst="rect">
            <a:avLst/>
          </a:prstGeom>
        </p:spPr>
      </p:pic>
      <p:sp>
        <p:nvSpPr>
          <p:cNvPr id="6" name="Text Placeholder 3">
            <a:extLst>
              <a:ext uri="{FF2B5EF4-FFF2-40B4-BE49-F238E27FC236}">
                <a16:creationId xmlns:a16="http://schemas.microsoft.com/office/drawing/2014/main" id="{ED95C448-89CD-4036-BF20-3D57C3A6B97C}"/>
              </a:ext>
            </a:extLst>
          </p:cNvPr>
          <p:cNvSpPr txBox="1">
            <a:spLocks/>
          </p:cNvSpPr>
          <p:nvPr/>
        </p:nvSpPr>
        <p:spPr>
          <a:xfrm>
            <a:off x="7298461" y="3589325"/>
            <a:ext cx="6383449" cy="286527"/>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97968">
              <a:spcBef>
                <a:spcPct val="0"/>
              </a:spcBef>
              <a:spcAft>
                <a:spcPts val="800"/>
              </a:spcAft>
              <a:defRPr/>
            </a:pPr>
            <a:r>
              <a:rPr lang="en-US" sz="1400" dirty="0">
                <a:solidFill>
                  <a:srgbClr val="171717"/>
                </a:solidFill>
                <a:latin typeface="Segoe UI" panose="020B0502040204020203" pitchFamily="34" charset="0"/>
              </a:rPr>
              <a:t>AV-TEST - Protection score of 6.0/6.0</a:t>
            </a:r>
          </a:p>
          <a:p>
            <a:pPr defTabSz="797968">
              <a:spcBef>
                <a:spcPct val="0"/>
              </a:spcBef>
              <a:spcAft>
                <a:spcPts val="800"/>
              </a:spcAft>
              <a:defRPr/>
            </a:pPr>
            <a:r>
              <a:rPr lang="en-US" sz="1400" dirty="0">
                <a:solidFill>
                  <a:srgbClr val="171717"/>
                </a:solidFill>
                <a:latin typeface="Segoe UI" panose="020B0502040204020203" pitchFamily="34" charset="0"/>
              </a:rPr>
              <a:t>AV-Comparatives - 	Protection rating of 99.8%</a:t>
            </a:r>
          </a:p>
          <a:p>
            <a:pPr defTabSz="797968">
              <a:spcBef>
                <a:spcPct val="0"/>
              </a:spcBef>
              <a:spcAft>
                <a:spcPts val="800"/>
              </a:spcAft>
              <a:defRPr/>
            </a:pPr>
            <a:r>
              <a:rPr lang="en-US" sz="1400" dirty="0">
                <a:solidFill>
                  <a:srgbClr val="171717"/>
                </a:solidFill>
                <a:latin typeface="Segoe UI" panose="020B0502040204020203" pitchFamily="34" charset="0"/>
              </a:rPr>
              <a:t>SE Labs - AAA award</a:t>
            </a:r>
          </a:p>
          <a:p>
            <a:pPr defTabSz="797968">
              <a:spcBef>
                <a:spcPct val="0"/>
              </a:spcBef>
              <a:spcAft>
                <a:spcPts val="800"/>
              </a:spcAft>
              <a:defRPr/>
            </a:pPr>
            <a:endParaRPr lang="en-US" sz="1400" dirty="0">
              <a:solidFill>
                <a:srgbClr val="171717"/>
              </a:solidFill>
              <a:latin typeface="Segoe UI" panose="020B0502040204020203" pitchFamily="34" charset="0"/>
            </a:endParaRPr>
          </a:p>
          <a:p>
            <a:pPr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33896533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Forrester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dirty="0">
                <a:solidFill>
                  <a:srgbClr val="171717"/>
                </a:solidFill>
                <a:latin typeface="Segoe UI" panose="020B0502040204020203" pitchFamily="34" charset="0"/>
              </a:rPr>
              <a:t>Microsoft Defender for Cloud recognized as a </a:t>
            </a:r>
            <a:br>
              <a:rPr lang="en-US" sz="1400" dirty="0">
                <a:solidFill>
                  <a:srgbClr val="171717"/>
                </a:solidFill>
                <a:latin typeface="Segoe UI" panose="020B0502040204020203" pitchFamily="34" charset="0"/>
              </a:rPr>
            </a:br>
            <a:r>
              <a:rPr lang="en-US" sz="1400" dirty="0">
                <a:solidFill>
                  <a:srgbClr val="171717"/>
                </a:solidFill>
                <a:latin typeface="Segoe UI" panose="020B0502040204020203" pitchFamily="34" charset="0"/>
              </a:rPr>
              <a:t>Leader in Enterprise Detection and Response</a:t>
            </a: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1026" name="Picture 2" descr="Foorester Wave edr report 2020 - top companies">
            <a:extLst>
              <a:ext uri="{FF2B5EF4-FFF2-40B4-BE49-F238E27FC236}">
                <a16:creationId xmlns:a16="http://schemas.microsoft.com/office/drawing/2014/main" id="{B7F41E13-CE9B-467F-A266-0382E3C7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34" y="662238"/>
            <a:ext cx="5600700" cy="603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6C896D-98D0-4B3A-9DD9-4DC078A4A883}"/>
              </a:ext>
            </a:extLst>
          </p:cNvPr>
          <p:cNvPicPr>
            <a:picLocks noChangeAspect="1"/>
          </p:cNvPicPr>
          <p:nvPr/>
        </p:nvPicPr>
        <p:blipFill>
          <a:blip r:embed="rId4"/>
          <a:stretch>
            <a:fillRect/>
          </a:stretch>
        </p:blipFill>
        <p:spPr>
          <a:xfrm>
            <a:off x="1192363" y="2025154"/>
            <a:ext cx="3911801" cy="3791145"/>
          </a:xfrm>
          <a:prstGeom prst="rect">
            <a:avLst/>
          </a:prstGeom>
        </p:spPr>
      </p:pic>
    </p:spTree>
    <p:extLst>
      <p:ext uri="{BB962C8B-B14F-4D97-AF65-F5344CB8AC3E}">
        <p14:creationId xmlns:p14="http://schemas.microsoft.com/office/powerpoint/2010/main" val="2432258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Gartner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282559" cy="4517827"/>
          </a:xfrm>
        </p:spPr>
        <p:txBody>
          <a:bodyPr/>
          <a:lstStyle/>
          <a:p>
            <a:pPr lvl="0" defTabSz="797968">
              <a:spcBef>
                <a:spcPct val="0"/>
              </a:spcBef>
              <a:spcAft>
                <a:spcPts val="800"/>
              </a:spcAft>
              <a:defRPr/>
            </a:pPr>
            <a:r>
              <a:rPr lang="en-US" sz="1800" dirty="0">
                <a:ln w="3175">
                  <a:noFill/>
                </a:ln>
                <a:cs typeface="Segoe UI Semibold"/>
              </a:rPr>
              <a:t>Microsoft Defender for Cloud recognized as a </a:t>
            </a:r>
            <a:br>
              <a:rPr lang="en-US" sz="1800" dirty="0">
                <a:ln w="3175">
                  <a:noFill/>
                </a:ln>
                <a:cs typeface="Segoe UI Semibold"/>
              </a:rPr>
            </a:br>
            <a:r>
              <a:rPr lang="en-US" sz="1800" dirty="0">
                <a:ln w="3175">
                  <a:noFill/>
                </a:ln>
                <a:cs typeface="Segoe UI Semibold"/>
              </a:rPr>
              <a:t>Leader &amp; Visionary in Enterprise Detection and Response</a:t>
            </a:r>
          </a:p>
          <a:p>
            <a:pPr lvl="0" defTabSz="797968">
              <a:spcBef>
                <a:spcPct val="0"/>
              </a:spcBef>
              <a:spcAft>
                <a:spcPts val="800"/>
              </a:spcAft>
              <a:defRPr/>
            </a:pPr>
            <a:endParaRPr lang="en-US" sz="1400" b="0" i="0" dirty="0">
              <a:solidFill>
                <a:srgbClr val="171717"/>
              </a:solidFill>
              <a:effectLst/>
              <a:latin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Defender for Endpoint (MDE) provides an integrated and comprehensive set of EPP, EDR and threat hunting capabilities from a single cloud-hosted console and data lake.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native protection and prevention provided by Defender Antivirus in Windows OS is widely used and popular with customers, and is also leveraged by other vendors in this Magic Quadrant.</a:t>
            </a:r>
          </a:p>
        </p:txBody>
      </p:sp>
      <p:pic>
        <p:nvPicPr>
          <p:cNvPr id="2050" name="Picture 2" descr="Gartner Report">
            <a:extLst>
              <a:ext uri="{FF2B5EF4-FFF2-40B4-BE49-F238E27FC236}">
                <a16:creationId xmlns:a16="http://schemas.microsoft.com/office/drawing/2014/main" id="{964413D7-DD38-4F6E-868A-DAB3A52B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974430"/>
            <a:ext cx="4365959" cy="484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235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859195" cy="758022"/>
          </a:xfrm>
        </p:spPr>
        <p:txBody>
          <a:bodyPr/>
          <a:lstStyle/>
          <a:p>
            <a:r>
              <a:rPr lang="en-US" dirty="0"/>
              <a:t>Microsoft Defender + Microsoft Defender for Cloud + Azure Sentinel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493148"/>
            <a:ext cx="10719558" cy="502447"/>
          </a:xfrm>
        </p:spPr>
        <p:txBody>
          <a:bodyPr/>
          <a:lstStyle/>
          <a:p>
            <a:pPr>
              <a:lnSpc>
                <a:spcPct val="100000"/>
              </a:lnSpc>
              <a:spcAft>
                <a:spcPts val="1000"/>
              </a:spcAft>
            </a:pPr>
            <a:r>
              <a:rPr lang="en-US" sz="1800" dirty="0"/>
              <a:t>The combination of Microsoft Defender Endpoint protection, plus Microsoft Defender for Cloud control plane protection combined with Azure Sentinel hunting abilities provide for a single pane of glass that is a very powerful solution for customers.</a:t>
            </a:r>
          </a:p>
          <a:p>
            <a:pPr>
              <a:lnSpc>
                <a:spcPct val="100000"/>
              </a:lnSpc>
              <a:spcAft>
                <a:spcPts val="1000"/>
              </a:spcAft>
            </a:pPr>
            <a:endParaRPr lang="en-US" sz="1800" dirty="0"/>
          </a:p>
          <a:p>
            <a:pPr>
              <a:lnSpc>
                <a:spcPct val="100000"/>
              </a:lnSpc>
              <a:spcAft>
                <a:spcPts val="1000"/>
              </a:spcAft>
            </a:pPr>
            <a:r>
              <a:rPr lang="en-US" sz="1800" dirty="0"/>
              <a:t>Customer’s will ask you how to protect not just their Azure Portal, but also the devices that run inside them and how it all works with on-premises devices.</a:t>
            </a:r>
          </a:p>
          <a:p>
            <a:pPr>
              <a:lnSpc>
                <a:spcPct val="100000"/>
              </a:lnSpc>
              <a:spcAft>
                <a:spcPts val="1000"/>
              </a:spcAft>
            </a:pPr>
            <a:endParaRPr lang="en-US" sz="1800" dirty="0"/>
          </a:p>
          <a:p>
            <a:pPr>
              <a:lnSpc>
                <a:spcPct val="100000"/>
              </a:lnSpc>
              <a:spcAft>
                <a:spcPts val="1000"/>
              </a:spcAft>
            </a:pPr>
            <a:r>
              <a:rPr lang="en-US" sz="1800" dirty="0"/>
              <a:t>Attackers don’t care where the device is running, an integrated hybrid network will still allow for lateral movement from on-premises to Azure and vice versa.</a:t>
            </a:r>
          </a:p>
          <a:p>
            <a:pPr>
              <a:lnSpc>
                <a:spcPct val="100000"/>
              </a:lnSpc>
              <a:spcAft>
                <a:spcPts val="1000"/>
              </a:spcAft>
            </a:pPr>
            <a:endParaRPr lang="en-US" sz="1800" dirty="0"/>
          </a:p>
        </p:txBody>
      </p:sp>
      <p:pic>
        <p:nvPicPr>
          <p:cNvPr id="1030" name="Picture 6" descr="Azure Sentinel – Cloud-native SIEM Solution | Microsoft Azure">
            <a:extLst>
              <a:ext uri="{FF2B5EF4-FFF2-40B4-BE49-F238E27FC236}">
                <a16:creationId xmlns:a16="http://schemas.microsoft.com/office/drawing/2014/main" id="{7028CFCC-BF9F-4FA9-B6B0-C68305D8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66" y="4902163"/>
            <a:ext cx="2711114" cy="1423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Defender - Wikipedia">
            <a:extLst>
              <a:ext uri="{FF2B5EF4-FFF2-40B4-BE49-F238E27FC236}">
                <a16:creationId xmlns:a16="http://schemas.microsoft.com/office/drawing/2014/main" id="{7C8B138C-182E-4712-97FE-8725A0579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009" y="4902163"/>
            <a:ext cx="1540627" cy="1540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icing—Azure Defender | Microsoft Azure">
            <a:extLst>
              <a:ext uri="{FF2B5EF4-FFF2-40B4-BE49-F238E27FC236}">
                <a16:creationId xmlns:a16="http://schemas.microsoft.com/office/drawing/2014/main" id="{ACCCA7A9-520F-42A3-8775-BACB43D17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485" y="5019455"/>
            <a:ext cx="2711115"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941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669447" cy="758022"/>
          </a:xfrm>
        </p:spPr>
        <p:txBody>
          <a:bodyPr/>
          <a:lstStyle/>
          <a:p>
            <a:r>
              <a:rPr lang="en-US" dirty="0"/>
              <a:t>How They Work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Defender utilizes Log Analytics for log data collection and analysis. The backing Log Analytics instance </a:t>
            </a:r>
            <a:r>
              <a:rPr lang="en-US" sz="1800" b="1" dirty="0"/>
              <a:t>is not </a:t>
            </a:r>
            <a:r>
              <a:rPr lang="en-US" sz="1800" dirty="0"/>
              <a:t>surfaced in a client’s Azure subscription/tenant</a:t>
            </a:r>
          </a:p>
          <a:p>
            <a:pPr>
              <a:lnSpc>
                <a:spcPct val="100000"/>
              </a:lnSpc>
              <a:spcAft>
                <a:spcPts val="1000"/>
              </a:spcAft>
            </a:pPr>
            <a:endParaRPr lang="en-US" sz="1800" dirty="0"/>
          </a:p>
          <a:p>
            <a:pPr>
              <a:lnSpc>
                <a:spcPct val="100000"/>
              </a:lnSpc>
              <a:spcAft>
                <a:spcPts val="1000"/>
              </a:spcAft>
            </a:pPr>
            <a:r>
              <a:rPr lang="en-US" sz="1800" dirty="0"/>
              <a:t>Microsoft Defender for Cloud utilizes Log Analytics for log data collection and analysis, this instance is surfaced in Azure Portal.</a:t>
            </a:r>
          </a:p>
          <a:p>
            <a:pPr>
              <a:lnSpc>
                <a:spcPct val="100000"/>
              </a:lnSpc>
              <a:spcAft>
                <a:spcPts val="1000"/>
              </a:spcAft>
            </a:pPr>
            <a:endParaRPr lang="en-US" sz="1800" dirty="0"/>
          </a:p>
          <a:p>
            <a:pPr>
              <a:lnSpc>
                <a:spcPct val="100000"/>
              </a:lnSpc>
              <a:spcAft>
                <a:spcPts val="1000"/>
              </a:spcAft>
            </a:pPr>
            <a:r>
              <a:rPr lang="en-US" sz="1800" dirty="0"/>
              <a:t>Both use the same Log Analytics agent (Microsoft Monitoring Agent) for logging. Agent can be configured to send logs to more than one Log Analytics workspace and can run on-premises or across clouds.</a:t>
            </a:r>
          </a:p>
          <a:p>
            <a:pPr>
              <a:lnSpc>
                <a:spcPct val="100000"/>
              </a:lnSpc>
              <a:spcAft>
                <a:spcPts val="1000"/>
              </a:spcAft>
            </a:pPr>
            <a:endParaRPr lang="en-US" sz="1800" dirty="0"/>
          </a:p>
          <a:p>
            <a:pPr>
              <a:lnSpc>
                <a:spcPct val="100000"/>
              </a:lnSpc>
              <a:spcAft>
                <a:spcPts val="1000"/>
              </a:spcAft>
            </a:pPr>
            <a:r>
              <a:rPr lang="en-US" sz="1800" dirty="0"/>
              <a:t>Microsoft Defender for Endpoint can be installed in a customer’s Azure Compute as well as on-premises compute infrastructure.  The combination provides a high effective solution for protecting Azure resources.</a:t>
            </a:r>
          </a:p>
          <a:p>
            <a:pPr>
              <a:lnSpc>
                <a:spcPct val="100000"/>
              </a:lnSpc>
              <a:spcAft>
                <a:spcPts val="1000"/>
              </a:spcAft>
            </a:pPr>
            <a:endParaRPr lang="en-US" sz="1800" dirty="0"/>
          </a:p>
          <a:p>
            <a:pPr>
              <a:lnSpc>
                <a:spcPct val="100000"/>
              </a:lnSpc>
              <a:spcAft>
                <a:spcPts val="1000"/>
              </a:spcAft>
            </a:pPr>
            <a:r>
              <a:rPr lang="en-US" sz="1800" b="1" dirty="0"/>
              <a:t>Explore the Art of the Possible!</a:t>
            </a:r>
          </a:p>
          <a:p>
            <a:pPr>
              <a:lnSpc>
                <a:spcPct val="100000"/>
              </a:lnSpc>
              <a:spcAft>
                <a:spcPts val="1000"/>
              </a:spcAft>
            </a:pPr>
            <a:endParaRPr lang="en-US" sz="1800" dirty="0"/>
          </a:p>
        </p:txBody>
      </p:sp>
    </p:spTree>
    <p:extLst>
      <p:ext uri="{BB962C8B-B14F-4D97-AF65-F5344CB8AC3E}">
        <p14:creationId xmlns:p14="http://schemas.microsoft.com/office/powerpoint/2010/main" val="34183960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18563" cy="758022"/>
          </a:xfrm>
        </p:spPr>
        <p:txBody>
          <a:bodyPr/>
          <a:lstStyle/>
          <a:p>
            <a:r>
              <a:rPr lang="en-US" dirty="0"/>
              <a:t>All roads lead to Log Analytics and Azure Sentinel.</a:t>
            </a:r>
            <a:br>
              <a:rPr lang="en-US" dirty="0"/>
            </a:b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Sentinel provides the linkage to allow for data in Microsoft Defender for Cloud to be replicated to the Azure exposed Log Analytics workspace for a full picture of an organization's security and logging landscape.</a:t>
            </a:r>
          </a:p>
          <a:p>
            <a:pPr>
              <a:lnSpc>
                <a:spcPct val="100000"/>
              </a:lnSpc>
              <a:spcAft>
                <a:spcPts val="1000"/>
              </a:spcAft>
            </a:pPr>
            <a:endParaRPr lang="en-US" sz="1800" dirty="0"/>
          </a:p>
          <a:p>
            <a:pPr>
              <a:lnSpc>
                <a:spcPct val="100000"/>
              </a:lnSpc>
              <a:spcAft>
                <a:spcPts val="1000"/>
              </a:spcAft>
            </a:pPr>
            <a:r>
              <a:rPr lang="en-US" sz="1800" dirty="0"/>
              <a:t>A single workspace allows for more in-depth analysis across entities and relationships between them.</a:t>
            </a:r>
          </a:p>
          <a:p>
            <a:pPr>
              <a:lnSpc>
                <a:spcPct val="100000"/>
              </a:lnSpc>
              <a:spcAft>
                <a:spcPts val="1000"/>
              </a:spcAft>
            </a:pPr>
            <a:endParaRPr lang="en-US" sz="1800" dirty="0"/>
          </a:p>
          <a:p>
            <a:pPr>
              <a:lnSpc>
                <a:spcPct val="100000"/>
              </a:lnSpc>
              <a:spcAft>
                <a:spcPts val="1000"/>
              </a:spcAft>
            </a:pPr>
            <a:endParaRPr lang="en-US" sz="1800" dirty="0"/>
          </a:p>
        </p:txBody>
      </p:sp>
      <p:pic>
        <p:nvPicPr>
          <p:cNvPr id="2050" name="Picture 2">
            <a:extLst>
              <a:ext uri="{FF2B5EF4-FFF2-40B4-BE49-F238E27FC236}">
                <a16:creationId xmlns:a16="http://schemas.microsoft.com/office/drawing/2014/main" id="{CA445875-72B5-4A4D-9633-92F451415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32" y="3609473"/>
            <a:ext cx="1830731" cy="148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zure Sentinel – Cloud-native SIEM Solution | Microsoft Azure">
            <a:extLst>
              <a:ext uri="{FF2B5EF4-FFF2-40B4-BE49-F238E27FC236}">
                <a16:creationId xmlns:a16="http://schemas.microsoft.com/office/drawing/2014/main" id="{C811308E-D35C-4E60-994C-FA490E15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34077"/>
            <a:ext cx="2711114" cy="1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48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Identity</a:t>
            </a:r>
          </a:p>
        </p:txBody>
      </p:sp>
    </p:spTree>
    <p:extLst>
      <p:ext uri="{BB962C8B-B14F-4D97-AF65-F5344CB8AC3E}">
        <p14:creationId xmlns:p14="http://schemas.microsoft.com/office/powerpoint/2010/main" val="17905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5CBEF3-2D2F-4604-82C0-923658921F24}"/>
              </a:ext>
            </a:extLst>
          </p:cNvPr>
          <p:cNvPicPr>
            <a:picLocks noGrp="1" noChangeAspect="1"/>
          </p:cNvPicPr>
          <p:nvPr>
            <p:ph idx="1"/>
          </p:nvPr>
        </p:nvPicPr>
        <p:blipFill rotWithShape="1">
          <a:blip r:embed="rId2"/>
          <a:stretch/>
        </p:blipFill>
        <p:spPr>
          <a:xfrm>
            <a:off x="886961" y="646768"/>
            <a:ext cx="10418077" cy="5564464"/>
          </a:xfrm>
          <a:prstGeom prst="rect">
            <a:avLst/>
          </a:prstGeom>
        </p:spPr>
      </p:pic>
    </p:spTree>
    <p:extLst>
      <p:ext uri="{BB962C8B-B14F-4D97-AF65-F5344CB8AC3E}">
        <p14:creationId xmlns:p14="http://schemas.microsoft.com/office/powerpoint/2010/main" val="109092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6034-F944-471E-921B-0D4EE4BE9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8E60F-59A1-4D82-828F-B81BFE6894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C82331-375B-4DB2-81A7-07F5F19ABA7C}"/>
              </a:ext>
            </a:extLst>
          </p:cNvPr>
          <p:cNvPicPr>
            <a:picLocks noChangeAspect="1"/>
          </p:cNvPicPr>
          <p:nvPr/>
        </p:nvPicPr>
        <p:blipFill>
          <a:blip r:embed="rId2"/>
          <a:stretch>
            <a:fillRect/>
          </a:stretch>
        </p:blipFill>
        <p:spPr>
          <a:xfrm>
            <a:off x="28192" y="0"/>
            <a:ext cx="12135615" cy="6858000"/>
          </a:xfrm>
          <a:prstGeom prst="rect">
            <a:avLst/>
          </a:prstGeom>
        </p:spPr>
      </p:pic>
    </p:spTree>
    <p:extLst>
      <p:ext uri="{BB962C8B-B14F-4D97-AF65-F5344CB8AC3E}">
        <p14:creationId xmlns:p14="http://schemas.microsoft.com/office/powerpoint/2010/main" val="62169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463C-9C7B-47C8-B9B4-60FD24D96C5A}"/>
              </a:ext>
            </a:extLst>
          </p:cNvPr>
          <p:cNvSpPr>
            <a:spLocks noGrp="1"/>
          </p:cNvSpPr>
          <p:nvPr>
            <p:ph type="title"/>
          </p:nvPr>
        </p:nvSpPr>
        <p:spPr/>
        <p:txBody>
          <a:bodyPr/>
          <a:lstStyle/>
          <a:p>
            <a:r>
              <a:rPr lang="en-US" dirty="0"/>
              <a:t>This Week’s Agenda</a:t>
            </a:r>
          </a:p>
        </p:txBody>
      </p:sp>
      <p:grpSp>
        <p:nvGrpSpPr>
          <p:cNvPr id="72" name="Group 71">
            <a:extLst>
              <a:ext uri="{FF2B5EF4-FFF2-40B4-BE49-F238E27FC236}">
                <a16:creationId xmlns:a16="http://schemas.microsoft.com/office/drawing/2014/main" id="{19ECE98C-05EC-4639-8BE1-D59B5895855D}"/>
              </a:ext>
            </a:extLst>
          </p:cNvPr>
          <p:cNvGrpSpPr/>
          <p:nvPr/>
        </p:nvGrpSpPr>
        <p:grpSpPr>
          <a:xfrm>
            <a:off x="1393981" y="1248562"/>
            <a:ext cx="3841629" cy="5415665"/>
            <a:chOff x="1393981" y="1248562"/>
            <a:chExt cx="3841629" cy="5415665"/>
          </a:xfrm>
        </p:grpSpPr>
        <p:sp>
          <p:nvSpPr>
            <p:cNvPr id="4" name="Google Shape;349;p23">
              <a:extLst>
                <a:ext uri="{FF2B5EF4-FFF2-40B4-BE49-F238E27FC236}">
                  <a16:creationId xmlns:a16="http://schemas.microsoft.com/office/drawing/2014/main" id="{B7CBCE57-94EF-4ECB-B6A4-5DE56EA1FD83}"/>
                </a:ext>
              </a:extLst>
            </p:cNvPr>
            <p:cNvSpPr txBox="1"/>
            <p:nvPr/>
          </p:nvSpPr>
          <p:spPr>
            <a:xfrm>
              <a:off x="1393981" y="637623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5" name="Google Shape;349;p23">
              <a:extLst>
                <a:ext uri="{FF2B5EF4-FFF2-40B4-BE49-F238E27FC236}">
                  <a16:creationId xmlns:a16="http://schemas.microsoft.com/office/drawing/2014/main" id="{26F26BCF-2882-40B9-BBF2-EAA0BFE7531F}"/>
                </a:ext>
              </a:extLst>
            </p:cNvPr>
            <p:cNvSpPr txBox="1"/>
            <p:nvPr/>
          </p:nvSpPr>
          <p:spPr>
            <a:xfrm>
              <a:off x="1393981" y="601654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2:30-4:00 PST</a:t>
              </a:r>
            </a:p>
          </p:txBody>
        </p:sp>
        <p:sp>
          <p:nvSpPr>
            <p:cNvPr id="6" name="Google Shape;349;p23">
              <a:extLst>
                <a:ext uri="{FF2B5EF4-FFF2-40B4-BE49-F238E27FC236}">
                  <a16:creationId xmlns:a16="http://schemas.microsoft.com/office/drawing/2014/main" id="{04A395FB-7B64-4853-9E98-B06AE3D73CD1}"/>
                </a:ext>
              </a:extLst>
            </p:cNvPr>
            <p:cNvSpPr txBox="1"/>
            <p:nvPr/>
          </p:nvSpPr>
          <p:spPr>
            <a:xfrm>
              <a:off x="1393981" y="566091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7" name="Google Shape;349;p23">
              <a:extLst>
                <a:ext uri="{FF2B5EF4-FFF2-40B4-BE49-F238E27FC236}">
                  <a16:creationId xmlns:a16="http://schemas.microsoft.com/office/drawing/2014/main" id="{E0B53FDD-9C69-414D-9F2C-026E4E692CF5}"/>
                </a:ext>
              </a:extLst>
            </p:cNvPr>
            <p:cNvSpPr txBox="1"/>
            <p:nvPr/>
          </p:nvSpPr>
          <p:spPr>
            <a:xfrm>
              <a:off x="1393981" y="530054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1:00-2:00 PST</a:t>
              </a:r>
            </a:p>
          </p:txBody>
        </p:sp>
        <p:sp>
          <p:nvSpPr>
            <p:cNvPr id="8" name="Google Shape;349;p23">
              <a:extLst>
                <a:ext uri="{FF2B5EF4-FFF2-40B4-BE49-F238E27FC236}">
                  <a16:creationId xmlns:a16="http://schemas.microsoft.com/office/drawing/2014/main" id="{4E1529A7-132C-45E7-8B24-5F48AC2343C9}"/>
                </a:ext>
              </a:extLst>
            </p:cNvPr>
            <p:cNvSpPr txBox="1"/>
            <p:nvPr/>
          </p:nvSpPr>
          <p:spPr>
            <a:xfrm>
              <a:off x="1393981" y="494828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12:00-1:00 PST</a:t>
              </a:r>
            </a:p>
          </p:txBody>
        </p:sp>
        <p:sp>
          <p:nvSpPr>
            <p:cNvPr id="9" name="Google Shape;349;p23">
              <a:extLst>
                <a:ext uri="{FF2B5EF4-FFF2-40B4-BE49-F238E27FC236}">
                  <a16:creationId xmlns:a16="http://schemas.microsoft.com/office/drawing/2014/main" id="{EEB82843-B9DF-4B58-9C3C-491477EDEAAF}"/>
                </a:ext>
              </a:extLst>
            </p:cNvPr>
            <p:cNvSpPr txBox="1"/>
            <p:nvPr/>
          </p:nvSpPr>
          <p:spPr>
            <a:xfrm>
              <a:off x="1393981" y="459065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11:00-12:00 PST</a:t>
              </a:r>
            </a:p>
          </p:txBody>
        </p:sp>
        <p:sp>
          <p:nvSpPr>
            <p:cNvPr id="10" name="Google Shape;349;p23">
              <a:extLst>
                <a:ext uri="{FF2B5EF4-FFF2-40B4-BE49-F238E27FC236}">
                  <a16:creationId xmlns:a16="http://schemas.microsoft.com/office/drawing/2014/main" id="{FFE15D2B-D019-468E-90E5-02D1CC29D23E}"/>
                </a:ext>
              </a:extLst>
            </p:cNvPr>
            <p:cNvSpPr txBox="1"/>
            <p:nvPr/>
          </p:nvSpPr>
          <p:spPr>
            <a:xfrm>
              <a:off x="1393981" y="423028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10:45-11:00 PST</a:t>
              </a:r>
            </a:p>
          </p:txBody>
        </p:sp>
        <p:sp>
          <p:nvSpPr>
            <p:cNvPr id="11" name="Google Shape;349;p23">
              <a:extLst>
                <a:ext uri="{FF2B5EF4-FFF2-40B4-BE49-F238E27FC236}">
                  <a16:creationId xmlns:a16="http://schemas.microsoft.com/office/drawing/2014/main" id="{974E4606-C564-4E1D-83A7-3C865AA3EA7D}"/>
                </a:ext>
              </a:extLst>
            </p:cNvPr>
            <p:cNvSpPr txBox="1"/>
            <p:nvPr/>
          </p:nvSpPr>
          <p:spPr>
            <a:xfrm>
              <a:off x="1393982" y="38756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10:30-10:45 PST</a:t>
              </a:r>
            </a:p>
          </p:txBody>
        </p:sp>
        <p:sp>
          <p:nvSpPr>
            <p:cNvPr id="12" name="Google Shape;349;p23">
              <a:extLst>
                <a:ext uri="{FF2B5EF4-FFF2-40B4-BE49-F238E27FC236}">
                  <a16:creationId xmlns:a16="http://schemas.microsoft.com/office/drawing/2014/main" id="{057FDC99-5E87-4C15-9218-85AF1C139C2D}"/>
                </a:ext>
              </a:extLst>
            </p:cNvPr>
            <p:cNvSpPr txBox="1"/>
            <p:nvPr/>
          </p:nvSpPr>
          <p:spPr>
            <a:xfrm>
              <a:off x="1393982" y="351530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9:45-10:30 PST</a:t>
              </a:r>
            </a:p>
          </p:txBody>
        </p:sp>
        <p:sp>
          <p:nvSpPr>
            <p:cNvPr id="13" name="Google Shape;349;p23">
              <a:extLst>
                <a:ext uri="{FF2B5EF4-FFF2-40B4-BE49-F238E27FC236}">
                  <a16:creationId xmlns:a16="http://schemas.microsoft.com/office/drawing/2014/main" id="{308E9B9B-9103-41BD-A2C7-AEA3817859A7}"/>
                </a:ext>
              </a:extLst>
            </p:cNvPr>
            <p:cNvSpPr txBox="1"/>
            <p:nvPr/>
          </p:nvSpPr>
          <p:spPr>
            <a:xfrm>
              <a:off x="1393982" y="315832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9:00-9:45 PST</a:t>
              </a:r>
            </a:p>
          </p:txBody>
        </p:sp>
        <p:sp>
          <p:nvSpPr>
            <p:cNvPr id="14" name="Google Shape;349;p23">
              <a:extLst>
                <a:ext uri="{FF2B5EF4-FFF2-40B4-BE49-F238E27FC236}">
                  <a16:creationId xmlns:a16="http://schemas.microsoft.com/office/drawing/2014/main" id="{65B75551-4543-4517-A4C8-9B9767E50DC7}"/>
                </a:ext>
              </a:extLst>
            </p:cNvPr>
            <p:cNvSpPr txBox="1"/>
            <p:nvPr/>
          </p:nvSpPr>
          <p:spPr>
            <a:xfrm>
              <a:off x="1393983" y="279762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8:50-9:00 PST</a:t>
              </a:r>
            </a:p>
          </p:txBody>
        </p:sp>
        <p:sp>
          <p:nvSpPr>
            <p:cNvPr id="15" name="Google Shape;349;p23">
              <a:extLst>
                <a:ext uri="{FF2B5EF4-FFF2-40B4-BE49-F238E27FC236}">
                  <a16:creationId xmlns:a16="http://schemas.microsoft.com/office/drawing/2014/main" id="{80A7EBA9-A4AB-4EAB-B606-FAD7589DE2BE}"/>
                </a:ext>
              </a:extLst>
            </p:cNvPr>
            <p:cNvSpPr txBox="1"/>
            <p:nvPr/>
          </p:nvSpPr>
          <p:spPr>
            <a:xfrm>
              <a:off x="1393984" y="244402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8:30-8:50 PST</a:t>
              </a:r>
            </a:p>
          </p:txBody>
        </p:sp>
        <p:sp>
          <p:nvSpPr>
            <p:cNvPr id="16" name="Google Shape;349;p23">
              <a:extLst>
                <a:ext uri="{FF2B5EF4-FFF2-40B4-BE49-F238E27FC236}">
                  <a16:creationId xmlns:a16="http://schemas.microsoft.com/office/drawing/2014/main" id="{B59C7864-E0B5-4ACD-ABFA-5C3BF22FCBB5}"/>
                </a:ext>
              </a:extLst>
            </p:cNvPr>
            <p:cNvSpPr txBox="1"/>
            <p:nvPr/>
          </p:nvSpPr>
          <p:spPr>
            <a:xfrm>
              <a:off x="1393984" y="2084333"/>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8:05-8:30 PST</a:t>
              </a:r>
            </a:p>
          </p:txBody>
        </p:sp>
        <p:sp>
          <p:nvSpPr>
            <p:cNvPr id="17" name="Google Shape;349;p23">
              <a:extLst>
                <a:ext uri="{FF2B5EF4-FFF2-40B4-BE49-F238E27FC236}">
                  <a16:creationId xmlns:a16="http://schemas.microsoft.com/office/drawing/2014/main" id="{BF4D092A-DD27-4282-8961-5FAF9CE1ABE8}"/>
                </a:ext>
              </a:extLst>
            </p:cNvPr>
            <p:cNvSpPr txBox="1"/>
            <p:nvPr/>
          </p:nvSpPr>
          <p:spPr>
            <a:xfrm>
              <a:off x="1393984" y="17266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18" name="Google Shape;349;p23">
              <a:extLst>
                <a:ext uri="{FF2B5EF4-FFF2-40B4-BE49-F238E27FC236}">
                  <a16:creationId xmlns:a16="http://schemas.microsoft.com/office/drawing/2014/main" id="{7819C97A-B7A1-4B0B-AB5D-B40FB099E42C}"/>
                </a:ext>
              </a:extLst>
            </p:cNvPr>
            <p:cNvSpPr txBox="1"/>
            <p:nvPr/>
          </p:nvSpPr>
          <p:spPr>
            <a:xfrm>
              <a:off x="2253729" y="1726679"/>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19" name="Google Shape;349;p23">
              <a:extLst>
                <a:ext uri="{FF2B5EF4-FFF2-40B4-BE49-F238E27FC236}">
                  <a16:creationId xmlns:a16="http://schemas.microsoft.com/office/drawing/2014/main" id="{C6C13960-BD44-407B-8E88-B9C1BF125739}"/>
                </a:ext>
              </a:extLst>
            </p:cNvPr>
            <p:cNvSpPr txBox="1"/>
            <p:nvPr/>
          </p:nvSpPr>
          <p:spPr>
            <a:xfrm>
              <a:off x="2246038" y="2084337"/>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20" name="Google Shape;349;p23">
              <a:extLst>
                <a:ext uri="{FF2B5EF4-FFF2-40B4-BE49-F238E27FC236}">
                  <a16:creationId xmlns:a16="http://schemas.microsoft.com/office/drawing/2014/main" id="{E81587F9-6FA6-4438-98B2-AE2DEA079CBB}"/>
                </a:ext>
              </a:extLst>
            </p:cNvPr>
            <p:cNvSpPr txBox="1"/>
            <p:nvPr/>
          </p:nvSpPr>
          <p:spPr>
            <a:xfrm>
              <a:off x="2246038" y="244199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21" name="Google Shape;349;p23">
              <a:extLst>
                <a:ext uri="{FF2B5EF4-FFF2-40B4-BE49-F238E27FC236}">
                  <a16:creationId xmlns:a16="http://schemas.microsoft.com/office/drawing/2014/main" id="{67F79085-D950-4D27-8D77-20F72E332EBA}"/>
                </a:ext>
              </a:extLst>
            </p:cNvPr>
            <p:cNvSpPr txBox="1"/>
            <p:nvPr/>
          </p:nvSpPr>
          <p:spPr>
            <a:xfrm>
              <a:off x="2246038" y="279965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2" name="Google Shape;349;p23">
              <a:extLst>
                <a:ext uri="{FF2B5EF4-FFF2-40B4-BE49-F238E27FC236}">
                  <a16:creationId xmlns:a16="http://schemas.microsoft.com/office/drawing/2014/main" id="{B2D1D55C-29E3-4A1E-815E-DF734A1EA0D3}"/>
                </a:ext>
              </a:extLst>
            </p:cNvPr>
            <p:cNvSpPr txBox="1"/>
            <p:nvPr/>
          </p:nvSpPr>
          <p:spPr>
            <a:xfrm>
              <a:off x="2246038" y="3157311"/>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23" name="Google Shape;349;p23">
              <a:extLst>
                <a:ext uri="{FF2B5EF4-FFF2-40B4-BE49-F238E27FC236}">
                  <a16:creationId xmlns:a16="http://schemas.microsoft.com/office/drawing/2014/main" id="{9D3230D9-7008-4711-9FDE-50965A9E07DE}"/>
                </a:ext>
              </a:extLst>
            </p:cNvPr>
            <p:cNvSpPr txBox="1"/>
            <p:nvPr/>
          </p:nvSpPr>
          <p:spPr>
            <a:xfrm>
              <a:off x="2246038" y="387262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4" name="Google Shape;349;p23">
              <a:extLst>
                <a:ext uri="{FF2B5EF4-FFF2-40B4-BE49-F238E27FC236}">
                  <a16:creationId xmlns:a16="http://schemas.microsoft.com/office/drawing/2014/main" id="{965C1A88-DEAE-4C0E-BA6D-CA6D6516D1E2}"/>
                </a:ext>
              </a:extLst>
            </p:cNvPr>
            <p:cNvSpPr txBox="1"/>
            <p:nvPr/>
          </p:nvSpPr>
          <p:spPr>
            <a:xfrm>
              <a:off x="2246038" y="351496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25" name="Google Shape;349;p23">
              <a:extLst>
                <a:ext uri="{FF2B5EF4-FFF2-40B4-BE49-F238E27FC236}">
                  <a16:creationId xmlns:a16="http://schemas.microsoft.com/office/drawing/2014/main" id="{631913B3-6887-4EE9-878D-E0CA215A8BAD}"/>
                </a:ext>
              </a:extLst>
            </p:cNvPr>
            <p:cNvSpPr txBox="1"/>
            <p:nvPr/>
          </p:nvSpPr>
          <p:spPr>
            <a:xfrm>
              <a:off x="2246038" y="494560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26" name="Google Shape;349;p23">
              <a:extLst>
                <a:ext uri="{FF2B5EF4-FFF2-40B4-BE49-F238E27FC236}">
                  <a16:creationId xmlns:a16="http://schemas.microsoft.com/office/drawing/2014/main" id="{E2B0120B-044A-4DBB-9C04-A5883355F0F7}"/>
                </a:ext>
              </a:extLst>
            </p:cNvPr>
            <p:cNvSpPr txBox="1"/>
            <p:nvPr/>
          </p:nvSpPr>
          <p:spPr>
            <a:xfrm>
              <a:off x="2246038" y="458794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27" name="Google Shape;349;p23">
              <a:extLst>
                <a:ext uri="{FF2B5EF4-FFF2-40B4-BE49-F238E27FC236}">
                  <a16:creationId xmlns:a16="http://schemas.microsoft.com/office/drawing/2014/main" id="{0FC2D35F-4348-4A97-8624-ED778E8B8239}"/>
                </a:ext>
              </a:extLst>
            </p:cNvPr>
            <p:cNvSpPr txBox="1"/>
            <p:nvPr/>
          </p:nvSpPr>
          <p:spPr>
            <a:xfrm>
              <a:off x="2246038" y="530325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28" name="Google Shape;349;p23">
              <a:extLst>
                <a:ext uri="{FF2B5EF4-FFF2-40B4-BE49-F238E27FC236}">
                  <a16:creationId xmlns:a16="http://schemas.microsoft.com/office/drawing/2014/main" id="{B2ACCB92-7B15-47C1-A660-7CF9A951FA0D}"/>
                </a:ext>
              </a:extLst>
            </p:cNvPr>
            <p:cNvSpPr txBox="1"/>
            <p:nvPr/>
          </p:nvSpPr>
          <p:spPr>
            <a:xfrm>
              <a:off x="2246038" y="5660917"/>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lang="en-US" sz="900" b="1" dirty="0">
                  <a:solidFill>
                    <a:srgbClr val="FFFFFF"/>
                  </a:solidFill>
                  <a:latin typeface="Segoe UI"/>
                </a:rPr>
                <a:t>f</a:t>
              </a:r>
              <a:r>
                <a:rPr kumimoji="0" lang="en-US" sz="900" b="1" i="0" u="none" strike="noStrike" kern="1200" cap="none" spc="0" normalizeH="0" baseline="0" noProof="0" dirty="0">
                  <a:ln>
                    <a:noFill/>
                  </a:ln>
                  <a:solidFill>
                    <a:srgbClr val="FFFFFF"/>
                  </a:solidFill>
                  <a:effectLst/>
                  <a:uLnTx/>
                  <a:uFillTx/>
                  <a:latin typeface="Segoe UI"/>
                  <a:ea typeface="+mn-ea"/>
                  <a:cs typeface="+mn-cs"/>
                </a:rPr>
                <a:t>or Cloud</a:t>
              </a:r>
            </a:p>
          </p:txBody>
        </p:sp>
        <p:sp>
          <p:nvSpPr>
            <p:cNvPr id="29" name="Google Shape;349;p23">
              <a:extLst>
                <a:ext uri="{FF2B5EF4-FFF2-40B4-BE49-F238E27FC236}">
                  <a16:creationId xmlns:a16="http://schemas.microsoft.com/office/drawing/2014/main" id="{F1516963-DA25-40FB-996C-8B44FA81DD2B}"/>
                </a:ext>
              </a:extLst>
            </p:cNvPr>
            <p:cNvSpPr txBox="1"/>
            <p:nvPr/>
          </p:nvSpPr>
          <p:spPr>
            <a:xfrm>
              <a:off x="2246038" y="6018575"/>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30" name="Google Shape;349;p23">
              <a:extLst>
                <a:ext uri="{FF2B5EF4-FFF2-40B4-BE49-F238E27FC236}">
                  <a16:creationId xmlns:a16="http://schemas.microsoft.com/office/drawing/2014/main" id="{D2A24063-9271-4E3E-9881-E07772711DE9}"/>
                </a:ext>
              </a:extLst>
            </p:cNvPr>
            <p:cNvSpPr txBox="1"/>
            <p:nvPr/>
          </p:nvSpPr>
          <p:spPr>
            <a:xfrm>
              <a:off x="2246038" y="6376230"/>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31" name="Google Shape;349;p23">
              <a:extLst>
                <a:ext uri="{FF2B5EF4-FFF2-40B4-BE49-F238E27FC236}">
                  <a16:creationId xmlns:a16="http://schemas.microsoft.com/office/drawing/2014/main" id="{2C04B74F-1F4C-4073-9706-10935025AD6B}"/>
                </a:ext>
              </a:extLst>
            </p:cNvPr>
            <p:cNvSpPr txBox="1"/>
            <p:nvPr/>
          </p:nvSpPr>
          <p:spPr>
            <a:xfrm>
              <a:off x="2246038" y="4230285"/>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Onboarding </a:t>
              </a:r>
            </a:p>
          </p:txBody>
        </p:sp>
        <p:sp>
          <p:nvSpPr>
            <p:cNvPr id="32" name="Rectangle 31">
              <a:extLst>
                <a:ext uri="{FF2B5EF4-FFF2-40B4-BE49-F238E27FC236}">
                  <a16:creationId xmlns:a16="http://schemas.microsoft.com/office/drawing/2014/main" id="{A40C45E7-9A9E-4E93-AB7B-4A901B84A81A}"/>
                </a:ext>
              </a:extLst>
            </p:cNvPr>
            <p:cNvSpPr/>
            <p:nvPr/>
          </p:nvSpPr>
          <p:spPr bwMode="auto">
            <a:xfrm>
              <a:off x="2253729"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1</a:t>
              </a:r>
            </a:p>
          </p:txBody>
        </p:sp>
      </p:grpSp>
      <p:grpSp>
        <p:nvGrpSpPr>
          <p:cNvPr id="73" name="Group 72">
            <a:extLst>
              <a:ext uri="{FF2B5EF4-FFF2-40B4-BE49-F238E27FC236}">
                <a16:creationId xmlns:a16="http://schemas.microsoft.com/office/drawing/2014/main" id="{611B8017-54D8-474A-B3A5-B5E3FB4A8891}"/>
              </a:ext>
            </a:extLst>
          </p:cNvPr>
          <p:cNvGrpSpPr/>
          <p:nvPr/>
        </p:nvGrpSpPr>
        <p:grpSpPr>
          <a:xfrm>
            <a:off x="5998352" y="1248562"/>
            <a:ext cx="3842861" cy="5410410"/>
            <a:chOff x="5998352" y="1248562"/>
            <a:chExt cx="3842861" cy="5410410"/>
          </a:xfrm>
        </p:grpSpPr>
        <p:sp>
          <p:nvSpPr>
            <p:cNvPr id="34" name="Google Shape;349;p23">
              <a:extLst>
                <a:ext uri="{FF2B5EF4-FFF2-40B4-BE49-F238E27FC236}">
                  <a16:creationId xmlns:a16="http://schemas.microsoft.com/office/drawing/2014/main" id="{F13BCEDB-B54F-4B53-80DD-ACA3AA2044C9}"/>
                </a:ext>
              </a:extLst>
            </p:cNvPr>
            <p:cNvSpPr txBox="1"/>
            <p:nvPr/>
          </p:nvSpPr>
          <p:spPr>
            <a:xfrm>
              <a:off x="5998352" y="637097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4:00-4:10 PST</a:t>
              </a:r>
            </a:p>
          </p:txBody>
        </p:sp>
        <p:sp>
          <p:nvSpPr>
            <p:cNvPr id="35" name="Google Shape;349;p23">
              <a:extLst>
                <a:ext uri="{FF2B5EF4-FFF2-40B4-BE49-F238E27FC236}">
                  <a16:creationId xmlns:a16="http://schemas.microsoft.com/office/drawing/2014/main" id="{0B41863E-AF22-4FEF-816B-1C12DC094DD3}"/>
                </a:ext>
              </a:extLst>
            </p:cNvPr>
            <p:cNvSpPr txBox="1"/>
            <p:nvPr/>
          </p:nvSpPr>
          <p:spPr>
            <a:xfrm>
              <a:off x="5998352" y="601128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3:30-4:00 PST</a:t>
              </a:r>
            </a:p>
          </p:txBody>
        </p:sp>
        <p:sp>
          <p:nvSpPr>
            <p:cNvPr id="36" name="Google Shape;349;p23">
              <a:extLst>
                <a:ext uri="{FF2B5EF4-FFF2-40B4-BE49-F238E27FC236}">
                  <a16:creationId xmlns:a16="http://schemas.microsoft.com/office/drawing/2014/main" id="{EF4773A4-0BD9-4C52-9EF0-29E0B6516C0D}"/>
                </a:ext>
              </a:extLst>
            </p:cNvPr>
            <p:cNvSpPr txBox="1"/>
            <p:nvPr/>
          </p:nvSpPr>
          <p:spPr>
            <a:xfrm>
              <a:off x="5998352" y="565566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3:00-3:30 PST</a:t>
              </a:r>
            </a:p>
          </p:txBody>
        </p:sp>
        <p:sp>
          <p:nvSpPr>
            <p:cNvPr id="37" name="Google Shape;349;p23">
              <a:extLst>
                <a:ext uri="{FF2B5EF4-FFF2-40B4-BE49-F238E27FC236}">
                  <a16:creationId xmlns:a16="http://schemas.microsoft.com/office/drawing/2014/main" id="{1F903DD0-5965-42B1-89F9-35FFF6A75FD4}"/>
                </a:ext>
              </a:extLst>
            </p:cNvPr>
            <p:cNvSpPr txBox="1"/>
            <p:nvPr/>
          </p:nvSpPr>
          <p:spPr>
            <a:xfrm>
              <a:off x="5998352" y="529529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2:30-3:00 PST</a:t>
              </a:r>
            </a:p>
          </p:txBody>
        </p:sp>
        <p:sp>
          <p:nvSpPr>
            <p:cNvPr id="38" name="Google Shape;349;p23">
              <a:extLst>
                <a:ext uri="{FF2B5EF4-FFF2-40B4-BE49-F238E27FC236}">
                  <a16:creationId xmlns:a16="http://schemas.microsoft.com/office/drawing/2014/main" id="{71C164E9-BDB2-4691-B8F6-4BE490633CA3}"/>
                </a:ext>
              </a:extLst>
            </p:cNvPr>
            <p:cNvSpPr txBox="1"/>
            <p:nvPr/>
          </p:nvSpPr>
          <p:spPr>
            <a:xfrm>
              <a:off x="5998352" y="4943034"/>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2:00-2:30 PST</a:t>
              </a:r>
            </a:p>
          </p:txBody>
        </p:sp>
        <p:sp>
          <p:nvSpPr>
            <p:cNvPr id="39" name="Google Shape;349;p23">
              <a:extLst>
                <a:ext uri="{FF2B5EF4-FFF2-40B4-BE49-F238E27FC236}">
                  <a16:creationId xmlns:a16="http://schemas.microsoft.com/office/drawing/2014/main" id="{58D6B802-DF8B-4D51-9B56-863D4A0853B3}"/>
                </a:ext>
              </a:extLst>
            </p:cNvPr>
            <p:cNvSpPr txBox="1"/>
            <p:nvPr/>
          </p:nvSpPr>
          <p:spPr>
            <a:xfrm>
              <a:off x="5998352" y="4585401"/>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1:45-2:00 PST</a:t>
              </a:r>
            </a:p>
          </p:txBody>
        </p:sp>
        <p:sp>
          <p:nvSpPr>
            <p:cNvPr id="40" name="Google Shape;349;p23">
              <a:extLst>
                <a:ext uri="{FF2B5EF4-FFF2-40B4-BE49-F238E27FC236}">
                  <a16:creationId xmlns:a16="http://schemas.microsoft.com/office/drawing/2014/main" id="{CF79F792-6274-48FE-ABEA-2DBB05045CBE}"/>
                </a:ext>
              </a:extLst>
            </p:cNvPr>
            <p:cNvSpPr txBox="1"/>
            <p:nvPr/>
          </p:nvSpPr>
          <p:spPr>
            <a:xfrm>
              <a:off x="5998352" y="4225029"/>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12:30-1:45 PST</a:t>
              </a:r>
            </a:p>
          </p:txBody>
        </p:sp>
        <p:sp>
          <p:nvSpPr>
            <p:cNvPr id="41" name="Google Shape;349;p23">
              <a:extLst>
                <a:ext uri="{FF2B5EF4-FFF2-40B4-BE49-F238E27FC236}">
                  <a16:creationId xmlns:a16="http://schemas.microsoft.com/office/drawing/2014/main" id="{A2F98DB5-02AD-4A34-8128-6FB1CE3D7FDB}"/>
                </a:ext>
              </a:extLst>
            </p:cNvPr>
            <p:cNvSpPr txBox="1"/>
            <p:nvPr/>
          </p:nvSpPr>
          <p:spPr>
            <a:xfrm>
              <a:off x="5998353" y="3870417"/>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11:30-12:30 PST</a:t>
              </a:r>
            </a:p>
          </p:txBody>
        </p:sp>
        <p:sp>
          <p:nvSpPr>
            <p:cNvPr id="42" name="Google Shape;349;p23">
              <a:extLst>
                <a:ext uri="{FF2B5EF4-FFF2-40B4-BE49-F238E27FC236}">
                  <a16:creationId xmlns:a16="http://schemas.microsoft.com/office/drawing/2014/main" id="{FEED3317-D0F1-48E7-ACB6-8A683D1210A2}"/>
                </a:ext>
              </a:extLst>
            </p:cNvPr>
            <p:cNvSpPr txBox="1"/>
            <p:nvPr/>
          </p:nvSpPr>
          <p:spPr>
            <a:xfrm>
              <a:off x="5998353" y="3510045"/>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10:30-11:30 PST</a:t>
              </a:r>
            </a:p>
          </p:txBody>
        </p:sp>
        <p:sp>
          <p:nvSpPr>
            <p:cNvPr id="43" name="Google Shape;349;p23">
              <a:extLst>
                <a:ext uri="{FF2B5EF4-FFF2-40B4-BE49-F238E27FC236}">
                  <a16:creationId xmlns:a16="http://schemas.microsoft.com/office/drawing/2014/main" id="{EC522CE8-0C89-411A-B368-0898B3B2F03A}"/>
                </a:ext>
              </a:extLst>
            </p:cNvPr>
            <p:cNvSpPr txBox="1"/>
            <p:nvPr/>
          </p:nvSpPr>
          <p:spPr>
            <a:xfrm>
              <a:off x="5998353" y="315306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10:15-10:30 PST</a:t>
              </a:r>
            </a:p>
          </p:txBody>
        </p:sp>
        <p:sp>
          <p:nvSpPr>
            <p:cNvPr id="44" name="Google Shape;349;p23">
              <a:extLst>
                <a:ext uri="{FF2B5EF4-FFF2-40B4-BE49-F238E27FC236}">
                  <a16:creationId xmlns:a16="http://schemas.microsoft.com/office/drawing/2014/main" id="{390063F3-5585-4991-BD7D-1A50EA3974FE}"/>
                </a:ext>
              </a:extLst>
            </p:cNvPr>
            <p:cNvSpPr txBox="1"/>
            <p:nvPr/>
          </p:nvSpPr>
          <p:spPr>
            <a:xfrm>
              <a:off x="5998354" y="2792366"/>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9:30-10:15 PST</a:t>
              </a:r>
            </a:p>
          </p:txBody>
        </p:sp>
        <p:sp>
          <p:nvSpPr>
            <p:cNvPr id="45" name="Google Shape;349;p23">
              <a:extLst>
                <a:ext uri="{FF2B5EF4-FFF2-40B4-BE49-F238E27FC236}">
                  <a16:creationId xmlns:a16="http://schemas.microsoft.com/office/drawing/2014/main" id="{6DC87250-149B-45A1-B5A1-8C56C86F8C4A}"/>
                </a:ext>
              </a:extLst>
            </p:cNvPr>
            <p:cNvSpPr txBox="1"/>
            <p:nvPr/>
          </p:nvSpPr>
          <p:spPr>
            <a:xfrm>
              <a:off x="5998355" y="2438772"/>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9:15-9:30 PST</a:t>
              </a:r>
            </a:p>
          </p:txBody>
        </p:sp>
        <p:sp>
          <p:nvSpPr>
            <p:cNvPr id="46" name="Google Shape;349;p23">
              <a:extLst>
                <a:ext uri="{FF2B5EF4-FFF2-40B4-BE49-F238E27FC236}">
                  <a16:creationId xmlns:a16="http://schemas.microsoft.com/office/drawing/2014/main" id="{D98EE409-AF8E-4FEC-A66B-12236EE2888A}"/>
                </a:ext>
              </a:extLst>
            </p:cNvPr>
            <p:cNvSpPr txBox="1"/>
            <p:nvPr/>
          </p:nvSpPr>
          <p:spPr>
            <a:xfrm>
              <a:off x="5998355" y="2079078"/>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8:05-9:15 PST</a:t>
              </a:r>
            </a:p>
          </p:txBody>
        </p:sp>
        <p:sp>
          <p:nvSpPr>
            <p:cNvPr id="47" name="Google Shape;349;p23">
              <a:extLst>
                <a:ext uri="{FF2B5EF4-FFF2-40B4-BE49-F238E27FC236}">
                  <a16:creationId xmlns:a16="http://schemas.microsoft.com/office/drawing/2014/main" id="{11994DC3-086F-4BFC-BA26-FAFB37D565F6}"/>
                </a:ext>
              </a:extLst>
            </p:cNvPr>
            <p:cNvSpPr txBox="1"/>
            <p:nvPr/>
          </p:nvSpPr>
          <p:spPr>
            <a:xfrm>
              <a:off x="5998352" y="1723280"/>
              <a:ext cx="1143921" cy="287997"/>
            </a:xfrm>
            <a:prstGeom prst="roundRect">
              <a:avLst>
                <a:gd name="adj" fmla="val 50000"/>
              </a:avLst>
            </a:prstGeom>
            <a:solidFill>
              <a:schemeClr val="bg1">
                <a:lumMod val="85000"/>
              </a:schemeClr>
            </a:solidFill>
            <a:ln w="3175">
              <a:noFill/>
            </a:ln>
          </p:spPr>
          <p:txBody>
            <a:bodyPr spcFirstLastPara="1" wrap="square" lIns="95975" tIns="95975" rIns="95975" bIns="959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6"/>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mn-ea"/>
                  <a:cs typeface="+mn-cs"/>
                </a:rPr>
                <a:t>8:00-8:05 PST</a:t>
              </a:r>
            </a:p>
          </p:txBody>
        </p:sp>
        <p:sp>
          <p:nvSpPr>
            <p:cNvPr id="48" name="Google Shape;349;p23">
              <a:extLst>
                <a:ext uri="{FF2B5EF4-FFF2-40B4-BE49-F238E27FC236}">
                  <a16:creationId xmlns:a16="http://schemas.microsoft.com/office/drawing/2014/main" id="{8080A94A-89D1-42B7-984A-819E9BBAC467}"/>
                </a:ext>
              </a:extLst>
            </p:cNvPr>
            <p:cNvSpPr txBox="1"/>
            <p:nvPr/>
          </p:nvSpPr>
          <p:spPr>
            <a:xfrm>
              <a:off x="6859332" y="172142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49" name="Google Shape;349;p23">
              <a:extLst>
                <a:ext uri="{FF2B5EF4-FFF2-40B4-BE49-F238E27FC236}">
                  <a16:creationId xmlns:a16="http://schemas.microsoft.com/office/drawing/2014/main" id="{475BAA47-CF52-4336-A20A-B15B2576C884}"/>
                </a:ext>
              </a:extLst>
            </p:cNvPr>
            <p:cNvSpPr txBox="1"/>
            <p:nvPr/>
          </p:nvSpPr>
          <p:spPr>
            <a:xfrm>
              <a:off x="6851641" y="2079081"/>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3</a:t>
              </a:r>
            </a:p>
          </p:txBody>
        </p:sp>
        <p:sp>
          <p:nvSpPr>
            <p:cNvPr id="50" name="Google Shape;349;p23">
              <a:extLst>
                <a:ext uri="{FF2B5EF4-FFF2-40B4-BE49-F238E27FC236}">
                  <a16:creationId xmlns:a16="http://schemas.microsoft.com/office/drawing/2014/main" id="{32601FE3-8164-427F-A060-EE966734508F}"/>
                </a:ext>
              </a:extLst>
            </p:cNvPr>
            <p:cNvSpPr txBox="1"/>
            <p:nvPr/>
          </p:nvSpPr>
          <p:spPr>
            <a:xfrm>
              <a:off x="6851641" y="2436739"/>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1" name="Google Shape;349;p23">
              <a:extLst>
                <a:ext uri="{FF2B5EF4-FFF2-40B4-BE49-F238E27FC236}">
                  <a16:creationId xmlns:a16="http://schemas.microsoft.com/office/drawing/2014/main" id="{90B602CA-67F7-46AA-BA01-B87EB86F9A08}"/>
                </a:ext>
              </a:extLst>
            </p:cNvPr>
            <p:cNvSpPr txBox="1"/>
            <p:nvPr/>
          </p:nvSpPr>
          <p:spPr>
            <a:xfrm>
              <a:off x="6843949" y="2794397"/>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4</a:t>
              </a:r>
            </a:p>
          </p:txBody>
        </p:sp>
        <p:sp>
          <p:nvSpPr>
            <p:cNvPr id="52" name="Google Shape;349;p23">
              <a:extLst>
                <a:ext uri="{FF2B5EF4-FFF2-40B4-BE49-F238E27FC236}">
                  <a16:creationId xmlns:a16="http://schemas.microsoft.com/office/drawing/2014/main" id="{75817B70-F5E5-486B-A49F-C1D6DA109898}"/>
                </a:ext>
              </a:extLst>
            </p:cNvPr>
            <p:cNvSpPr txBox="1"/>
            <p:nvPr/>
          </p:nvSpPr>
          <p:spPr>
            <a:xfrm>
              <a:off x="6851641" y="3867371"/>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3" name="Google Shape;349;p23">
              <a:extLst>
                <a:ext uri="{FF2B5EF4-FFF2-40B4-BE49-F238E27FC236}">
                  <a16:creationId xmlns:a16="http://schemas.microsoft.com/office/drawing/2014/main" id="{A7AFEA4D-C1E0-4470-AD71-36FB63DD070A}"/>
                </a:ext>
              </a:extLst>
            </p:cNvPr>
            <p:cNvSpPr txBox="1"/>
            <p:nvPr/>
          </p:nvSpPr>
          <p:spPr>
            <a:xfrm>
              <a:off x="6859332" y="4582687"/>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54" name="Google Shape;349;p23">
              <a:extLst>
                <a:ext uri="{FF2B5EF4-FFF2-40B4-BE49-F238E27FC236}">
                  <a16:creationId xmlns:a16="http://schemas.microsoft.com/office/drawing/2014/main" id="{BD1CF5D3-F99A-4A4C-993D-C0969F35FE2E}"/>
                </a:ext>
              </a:extLst>
            </p:cNvPr>
            <p:cNvSpPr txBox="1"/>
            <p:nvPr/>
          </p:nvSpPr>
          <p:spPr>
            <a:xfrm>
              <a:off x="6859332" y="4225029"/>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Attack Patterns + Analysis + Emerging Threats</a:t>
              </a:r>
            </a:p>
          </p:txBody>
        </p:sp>
        <p:sp>
          <p:nvSpPr>
            <p:cNvPr id="55" name="Google Shape;349;p23">
              <a:extLst>
                <a:ext uri="{FF2B5EF4-FFF2-40B4-BE49-F238E27FC236}">
                  <a16:creationId xmlns:a16="http://schemas.microsoft.com/office/drawing/2014/main" id="{A6CC7BD8-6E21-4E70-BEC7-C546CC527C52}"/>
                </a:ext>
              </a:extLst>
            </p:cNvPr>
            <p:cNvSpPr txBox="1"/>
            <p:nvPr/>
          </p:nvSpPr>
          <p:spPr>
            <a:xfrm>
              <a:off x="6859332" y="494034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Attack Patterns</a:t>
              </a:r>
            </a:p>
          </p:txBody>
        </p:sp>
        <p:sp>
          <p:nvSpPr>
            <p:cNvPr id="56" name="Google Shape;349;p23">
              <a:extLst>
                <a:ext uri="{FF2B5EF4-FFF2-40B4-BE49-F238E27FC236}">
                  <a16:creationId xmlns:a16="http://schemas.microsoft.com/office/drawing/2014/main" id="{F6C8044B-DE04-4887-922C-8533AB934750}"/>
                </a:ext>
              </a:extLst>
            </p:cNvPr>
            <p:cNvSpPr txBox="1"/>
            <p:nvPr/>
          </p:nvSpPr>
          <p:spPr>
            <a:xfrm>
              <a:off x="6851641" y="6013319"/>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Clearing Recommendations</a:t>
              </a:r>
            </a:p>
          </p:txBody>
        </p:sp>
        <p:sp>
          <p:nvSpPr>
            <p:cNvPr id="57" name="Google Shape;349;p23">
              <a:extLst>
                <a:ext uri="{FF2B5EF4-FFF2-40B4-BE49-F238E27FC236}">
                  <a16:creationId xmlns:a16="http://schemas.microsoft.com/office/drawing/2014/main" id="{714833A5-F5FD-4BC5-8396-6637CF0B2AD3}"/>
                </a:ext>
              </a:extLst>
            </p:cNvPr>
            <p:cNvSpPr txBox="1"/>
            <p:nvPr/>
          </p:nvSpPr>
          <p:spPr>
            <a:xfrm>
              <a:off x="6851641" y="6370975"/>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8" name="Rectangle 57">
              <a:extLst>
                <a:ext uri="{FF2B5EF4-FFF2-40B4-BE49-F238E27FC236}">
                  <a16:creationId xmlns:a16="http://schemas.microsoft.com/office/drawing/2014/main" id="{C2EE8AC1-6F46-46CC-93B1-CFF38D0EAF98}"/>
                </a:ext>
              </a:extLst>
            </p:cNvPr>
            <p:cNvSpPr/>
            <p:nvPr/>
          </p:nvSpPr>
          <p:spPr bwMode="auto">
            <a:xfrm>
              <a:off x="6851641" y="1248562"/>
              <a:ext cx="2974190" cy="408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Day 2</a:t>
              </a:r>
            </a:p>
          </p:txBody>
        </p:sp>
        <p:sp>
          <p:nvSpPr>
            <p:cNvPr id="59" name="Google Shape;349;p23">
              <a:extLst>
                <a:ext uri="{FF2B5EF4-FFF2-40B4-BE49-F238E27FC236}">
                  <a16:creationId xmlns:a16="http://schemas.microsoft.com/office/drawing/2014/main" id="{D5733401-33F0-4458-B9E5-968F2EC92459}"/>
                </a:ext>
              </a:extLst>
            </p:cNvPr>
            <p:cNvSpPr txBox="1"/>
            <p:nvPr/>
          </p:nvSpPr>
          <p:spPr>
            <a:xfrm>
              <a:off x="6843949" y="3152055"/>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60" name="Google Shape;349;p23">
              <a:extLst>
                <a:ext uri="{FF2B5EF4-FFF2-40B4-BE49-F238E27FC236}">
                  <a16:creationId xmlns:a16="http://schemas.microsoft.com/office/drawing/2014/main" id="{F6DB9AA5-5B92-4238-A83A-9AB7ED3B5288}"/>
                </a:ext>
              </a:extLst>
            </p:cNvPr>
            <p:cNvSpPr txBox="1"/>
            <p:nvPr/>
          </p:nvSpPr>
          <p:spPr>
            <a:xfrm>
              <a:off x="6859332" y="3509713"/>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3</a:t>
              </a:r>
            </a:p>
          </p:txBody>
        </p:sp>
        <p:sp>
          <p:nvSpPr>
            <p:cNvPr id="61" name="Google Shape;349;p23">
              <a:extLst>
                <a:ext uri="{FF2B5EF4-FFF2-40B4-BE49-F238E27FC236}">
                  <a16:creationId xmlns:a16="http://schemas.microsoft.com/office/drawing/2014/main" id="{75B3C38E-94E1-467C-95A2-642B98C1B4FD}"/>
                </a:ext>
              </a:extLst>
            </p:cNvPr>
            <p:cNvSpPr txBox="1"/>
            <p:nvPr/>
          </p:nvSpPr>
          <p:spPr>
            <a:xfrm>
              <a:off x="6851640" y="5298003"/>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Preparing for the Worse / BCDR</a:t>
              </a:r>
            </a:p>
          </p:txBody>
        </p:sp>
        <p:sp>
          <p:nvSpPr>
            <p:cNvPr id="62" name="Google Shape;349;p23">
              <a:extLst>
                <a:ext uri="{FF2B5EF4-FFF2-40B4-BE49-F238E27FC236}">
                  <a16:creationId xmlns:a16="http://schemas.microsoft.com/office/drawing/2014/main" id="{B2B27C64-7102-4BD8-99B6-2B3AE96E1EAB}"/>
                </a:ext>
              </a:extLst>
            </p:cNvPr>
            <p:cNvSpPr txBox="1"/>
            <p:nvPr/>
          </p:nvSpPr>
          <p:spPr>
            <a:xfrm>
              <a:off x="6859332" y="5655661"/>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Restoring Systems</a:t>
              </a:r>
            </a:p>
          </p:txBody>
        </p:sp>
      </p:grpSp>
      <p:grpSp>
        <p:nvGrpSpPr>
          <p:cNvPr id="69" name="Group 68">
            <a:extLst>
              <a:ext uri="{FF2B5EF4-FFF2-40B4-BE49-F238E27FC236}">
                <a16:creationId xmlns:a16="http://schemas.microsoft.com/office/drawing/2014/main" id="{DF95AD84-719F-466C-9B5F-E8D307D95DFE}"/>
              </a:ext>
            </a:extLst>
          </p:cNvPr>
          <p:cNvGrpSpPr/>
          <p:nvPr/>
        </p:nvGrpSpPr>
        <p:grpSpPr>
          <a:xfrm>
            <a:off x="10517535" y="4836011"/>
            <a:ext cx="1200150" cy="1788257"/>
            <a:chOff x="10572750" y="4722081"/>
            <a:chExt cx="1200150" cy="1788257"/>
          </a:xfrm>
        </p:grpSpPr>
        <p:sp>
          <p:nvSpPr>
            <p:cNvPr id="68" name="Rectangle: Rounded Corners 67">
              <a:extLst>
                <a:ext uri="{FF2B5EF4-FFF2-40B4-BE49-F238E27FC236}">
                  <a16:creationId xmlns:a16="http://schemas.microsoft.com/office/drawing/2014/main" id="{48812BB6-F6F7-44B1-89FF-DA887882A997}"/>
                </a:ext>
              </a:extLst>
            </p:cNvPr>
            <p:cNvSpPr/>
            <p:nvPr/>
          </p:nvSpPr>
          <p:spPr bwMode="auto">
            <a:xfrm>
              <a:off x="10572750" y="4722081"/>
              <a:ext cx="1200150" cy="1788257"/>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3" name="Google Shape;349;p23">
              <a:extLst>
                <a:ext uri="{FF2B5EF4-FFF2-40B4-BE49-F238E27FC236}">
                  <a16:creationId xmlns:a16="http://schemas.microsoft.com/office/drawing/2014/main" id="{6481E654-4B86-453B-8E43-8175893ACD69}"/>
                </a:ext>
              </a:extLst>
            </p:cNvPr>
            <p:cNvSpPr txBox="1"/>
            <p:nvPr/>
          </p:nvSpPr>
          <p:spPr>
            <a:xfrm>
              <a:off x="10711029" y="5037066"/>
              <a:ext cx="895754"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Whole Group</a:t>
              </a:r>
            </a:p>
          </p:txBody>
        </p:sp>
        <p:sp>
          <p:nvSpPr>
            <p:cNvPr id="64" name="Google Shape;349;p23">
              <a:extLst>
                <a:ext uri="{FF2B5EF4-FFF2-40B4-BE49-F238E27FC236}">
                  <a16:creationId xmlns:a16="http://schemas.microsoft.com/office/drawing/2014/main" id="{71CAC731-E090-4696-BAD7-6C27E01A2F7A}"/>
                </a:ext>
              </a:extLst>
            </p:cNvPr>
            <p:cNvSpPr txBox="1"/>
            <p:nvPr/>
          </p:nvSpPr>
          <p:spPr>
            <a:xfrm>
              <a:off x="10711029" y="5402877"/>
              <a:ext cx="895754"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mn-cs"/>
                </a:rPr>
                <a:t>Presentation</a:t>
              </a:r>
            </a:p>
          </p:txBody>
        </p:sp>
        <p:sp>
          <p:nvSpPr>
            <p:cNvPr id="65" name="Google Shape;349;p23">
              <a:extLst>
                <a:ext uri="{FF2B5EF4-FFF2-40B4-BE49-F238E27FC236}">
                  <a16:creationId xmlns:a16="http://schemas.microsoft.com/office/drawing/2014/main" id="{4C235398-6C6D-4516-B57E-66EEEB7A80A1}"/>
                </a:ext>
              </a:extLst>
            </p:cNvPr>
            <p:cNvSpPr txBox="1"/>
            <p:nvPr/>
          </p:nvSpPr>
          <p:spPr>
            <a:xfrm>
              <a:off x="10711029" y="5768688"/>
              <a:ext cx="895754"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Group Activity</a:t>
              </a:r>
            </a:p>
          </p:txBody>
        </p:sp>
        <p:sp>
          <p:nvSpPr>
            <p:cNvPr id="66" name="Google Shape;349;p23">
              <a:extLst>
                <a:ext uri="{FF2B5EF4-FFF2-40B4-BE49-F238E27FC236}">
                  <a16:creationId xmlns:a16="http://schemas.microsoft.com/office/drawing/2014/main" id="{9E563FC8-EB38-4B29-8E05-72253269DB1E}"/>
                </a:ext>
              </a:extLst>
            </p:cNvPr>
            <p:cNvSpPr txBox="1"/>
            <p:nvPr/>
          </p:nvSpPr>
          <p:spPr>
            <a:xfrm>
              <a:off x="10711029" y="6112751"/>
              <a:ext cx="895754"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800" b="1" i="0" u="none" strike="noStrike" kern="1200" cap="none" spc="0" normalizeH="0" baseline="0" noProof="0" dirty="0">
                  <a:ln>
                    <a:noFill/>
                  </a:ln>
                  <a:solidFill>
                    <a:srgbClr val="FFFFFF"/>
                  </a:solidFill>
                  <a:effectLst/>
                  <a:uLnTx/>
                  <a:uFillTx/>
                  <a:latin typeface="Segoe UI"/>
                  <a:ea typeface="+mn-ea"/>
                  <a:cs typeface="+mn-cs"/>
                </a:rPr>
                <a:t>Hands-on Lab</a:t>
              </a:r>
            </a:p>
          </p:txBody>
        </p:sp>
        <p:sp>
          <p:nvSpPr>
            <p:cNvPr id="67" name="TextBox 66">
              <a:extLst>
                <a:ext uri="{FF2B5EF4-FFF2-40B4-BE49-F238E27FC236}">
                  <a16:creationId xmlns:a16="http://schemas.microsoft.com/office/drawing/2014/main" id="{5D19ABD2-722B-4A20-B7A1-602F7C250F47}"/>
                </a:ext>
              </a:extLst>
            </p:cNvPr>
            <p:cNvSpPr txBox="1"/>
            <p:nvPr/>
          </p:nvSpPr>
          <p:spPr>
            <a:xfrm>
              <a:off x="10572750" y="4765556"/>
              <a:ext cx="116205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Key</a:t>
              </a:r>
            </a:p>
          </p:txBody>
        </p:sp>
      </p:grpSp>
    </p:spTree>
    <p:extLst>
      <p:ext uri="{BB962C8B-B14F-4D97-AF65-F5344CB8AC3E}">
        <p14:creationId xmlns:p14="http://schemas.microsoft.com/office/powerpoint/2010/main" val="21399185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 schematic&#10;&#10;Description automatically generated">
            <a:extLst>
              <a:ext uri="{FF2B5EF4-FFF2-40B4-BE49-F238E27FC236}">
                <a16:creationId xmlns:a16="http://schemas.microsoft.com/office/drawing/2014/main" id="{0CAA7C47-34DD-40D5-9A5C-E9A1C09BAD4E}"/>
              </a:ext>
            </a:extLst>
          </p:cNvPr>
          <p:cNvPicPr>
            <a:picLocks noGrp="1" noChangeAspect="1"/>
          </p:cNvPicPr>
          <p:nvPr>
            <p:ph idx="1"/>
          </p:nvPr>
        </p:nvPicPr>
        <p:blipFill rotWithShape="1">
          <a:blip r:embed="rId2"/>
          <a:stretch/>
        </p:blipFill>
        <p:spPr>
          <a:xfrm>
            <a:off x="584200" y="252736"/>
            <a:ext cx="10750991" cy="5924433"/>
          </a:xfrm>
          <a:prstGeom prst="rect">
            <a:avLst/>
          </a:prstGeom>
        </p:spPr>
      </p:pic>
    </p:spTree>
    <p:extLst>
      <p:ext uri="{BB962C8B-B14F-4D97-AF65-F5344CB8AC3E}">
        <p14:creationId xmlns:p14="http://schemas.microsoft.com/office/powerpoint/2010/main" val="3214741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1157" y="1952060"/>
            <a:ext cx="351525" cy="3910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465800" y="2054351"/>
            <a:ext cx="561683" cy="4090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369564" y="2045069"/>
            <a:ext cx="533400" cy="42810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818872" y="1956026"/>
            <a:ext cx="553548" cy="5850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021073" y="2065782"/>
            <a:ext cx="89217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70" normalizeH="0" baseline="0" noProof="0" dirty="0">
                <a:ln>
                  <a:noFill/>
                </a:ln>
                <a:solidFill>
                  <a:prstClr val="black"/>
                </a:solidFill>
                <a:effectLst/>
                <a:uLnTx/>
                <a:uFillTx/>
                <a:latin typeface="Segoe UI"/>
                <a:ea typeface="+mn-ea"/>
                <a:cs typeface="Segoe UI"/>
              </a:rPr>
              <a:t>F</a:t>
            </a:r>
            <a:r>
              <a:rPr kumimoji="0" sz="2000" b="0" i="0" u="none" strike="noStrike" kern="1200" cap="none" spc="0" normalizeH="0" baseline="0" noProof="0" dirty="0">
                <a:ln>
                  <a:noFill/>
                </a:ln>
                <a:solidFill>
                  <a:prstClr val="black"/>
                </a:solidFill>
                <a:effectLst/>
                <a:uLnTx/>
                <a:uFillTx/>
                <a:latin typeface="Segoe UI"/>
                <a:ea typeface="+mn-ea"/>
                <a:cs typeface="Segoe UI"/>
              </a:rPr>
              <a:t>ami</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iar  Device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6454266" y="2088007"/>
            <a:ext cx="11715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Segoe UI"/>
                <a:ea typeface="+mn-ea"/>
                <a:cs typeface="Segoe UI"/>
              </a:rPr>
              <a:t>Familiar</a:t>
            </a:r>
            <a:r>
              <a:rPr kumimoji="0" sz="2000" b="0" i="0" u="none" strike="noStrike" kern="1200" cap="none" spc="-85" normalizeH="0" baseline="0" noProof="0" dirty="0">
                <a:ln>
                  <a:noFill/>
                </a:ln>
                <a:solidFill>
                  <a:prstClr val="black"/>
                </a:solidFill>
                <a:effectLst/>
                <a:uLnTx/>
                <a:uFillTx/>
                <a:latin typeface="Segoe UI"/>
                <a:ea typeface="+mn-ea"/>
                <a:cs typeface="Segoe UI"/>
              </a:rPr>
              <a:t> </a:t>
            </a:r>
            <a:r>
              <a:rPr kumimoji="0" sz="2000" b="0" i="0" u="none" strike="noStrike" kern="1200" cap="none" spc="-5" normalizeH="0" baseline="0" noProof="0" dirty="0">
                <a:ln>
                  <a:noFill/>
                </a:ln>
                <a:solidFill>
                  <a:prstClr val="black"/>
                </a:solidFill>
                <a:effectLst/>
                <a:uLnTx/>
                <a:uFillTx/>
                <a:latin typeface="Segoe UI"/>
                <a:ea typeface="+mn-ea"/>
                <a:cs typeface="Segoe UI"/>
              </a:rPr>
              <a:t>IP</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302242" y="2065782"/>
            <a:ext cx="129921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25" normalizeH="0" baseline="0" noProof="0" dirty="0">
                <a:ln>
                  <a:noFill/>
                </a:ln>
                <a:solidFill>
                  <a:prstClr val="black"/>
                </a:solidFill>
                <a:effectLst/>
                <a:uLnTx/>
                <a:uFillTx/>
                <a:latin typeface="Segoe UI"/>
                <a:ea typeface="+mn-ea"/>
                <a:cs typeface="Segoe UI"/>
              </a:rPr>
              <a:t>Trusted  </a:t>
            </a:r>
            <a:r>
              <a:rPr kumimoji="0" sz="2000" b="0" i="0" u="none" strike="noStrike" kern="1200" cap="none" spc="0" normalizeH="0" baseline="0" noProof="0" dirty="0">
                <a:ln>
                  <a:noFill/>
                </a:ln>
                <a:solidFill>
                  <a:prstClr val="black"/>
                </a:solidFill>
                <a:effectLst/>
                <a:uLnTx/>
                <a:uFillTx/>
                <a:latin typeface="Segoe UI"/>
                <a:ea typeface="+mn-ea"/>
                <a:cs typeface="Segoe UI"/>
              </a:rPr>
              <a:t>App</a:t>
            </a:r>
            <a:r>
              <a:rPr kumimoji="0" sz="2000" b="0" i="0" u="none" strike="noStrike" kern="1200" cap="none" spc="-10" normalizeH="0" baseline="0" noProof="0" dirty="0">
                <a:ln>
                  <a:noFill/>
                </a:ln>
                <a:solidFill>
                  <a:prstClr val="black"/>
                </a:solidFill>
                <a:effectLst/>
                <a:uLnTx/>
                <a:uFillTx/>
                <a:latin typeface="Segoe UI"/>
                <a:ea typeface="+mn-ea"/>
                <a:cs typeface="Segoe UI"/>
              </a:rPr>
              <a:t>l</a:t>
            </a:r>
            <a:r>
              <a:rPr kumimoji="0" sz="2000" b="0" i="0" u="none" strike="noStrike" kern="1200" cap="none" spc="-5" normalizeH="0" baseline="0" noProof="0" dirty="0">
                <a:ln>
                  <a:noFill/>
                </a:ln>
                <a:solidFill>
                  <a:prstClr val="black"/>
                </a:solidFill>
                <a:effectLst/>
                <a:uLnTx/>
                <a:uFillTx/>
                <a:latin typeface="Segoe UI"/>
                <a:ea typeface="+mn-ea"/>
                <a:cs typeface="Segoe UI"/>
              </a:rPr>
              <a:t>i</a:t>
            </a:r>
            <a:r>
              <a:rPr kumimoji="0" sz="2000" b="0" i="0" u="none" strike="noStrike" kern="1200" cap="none" spc="-10" normalizeH="0" baseline="0" noProof="0" dirty="0">
                <a:ln>
                  <a:noFill/>
                </a:ln>
                <a:solidFill>
                  <a:prstClr val="black"/>
                </a:solidFill>
                <a:effectLst/>
                <a:uLnTx/>
                <a:uFillTx/>
                <a:latin typeface="Segoe UI"/>
                <a:ea typeface="+mn-ea"/>
                <a:cs typeface="Segoe UI"/>
              </a:rPr>
              <a:t>c</a:t>
            </a:r>
            <a:r>
              <a:rPr kumimoji="0" sz="2000" b="0" i="0" u="none" strike="noStrike" kern="1200" cap="none" spc="0" normalizeH="0" baseline="0" noProof="0" dirty="0">
                <a:ln>
                  <a:noFill/>
                </a:ln>
                <a:solidFill>
                  <a:prstClr val="black"/>
                </a:solidFill>
                <a:effectLst/>
                <a:uLnTx/>
                <a:uFillTx/>
                <a:latin typeface="Segoe UI"/>
                <a:ea typeface="+mn-ea"/>
                <a:cs typeface="Segoe UI"/>
              </a:rPr>
              <a:t>ation</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1400936" y="2061794"/>
            <a:ext cx="65278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Segoe UI"/>
                <a:ea typeface="+mn-ea"/>
                <a:cs typeface="Segoe UI"/>
              </a:rPr>
              <a:t>C</a:t>
            </a:r>
            <a:r>
              <a:rPr kumimoji="0" sz="2000" b="0" i="0" u="none" strike="noStrike" kern="1200" cap="none" spc="-15" normalizeH="0" baseline="0" noProof="0" dirty="0">
                <a:ln>
                  <a:noFill/>
                </a:ln>
                <a:solidFill>
                  <a:prstClr val="black"/>
                </a:solidFill>
                <a:effectLst/>
                <a:uLnTx/>
                <a:uFillTx/>
                <a:latin typeface="Segoe UI"/>
                <a:ea typeface="+mn-ea"/>
                <a:cs typeface="Segoe UI"/>
              </a:rPr>
              <a:t>l</a:t>
            </a:r>
            <a:r>
              <a:rPr kumimoji="0" sz="2000" b="0" i="0" u="none" strike="noStrike" kern="1200" cap="none" spc="0" normalizeH="0" baseline="0" noProof="0" dirty="0">
                <a:ln>
                  <a:noFill/>
                </a:ln>
                <a:solidFill>
                  <a:prstClr val="black"/>
                </a:solidFill>
                <a:effectLst/>
                <a:uLnTx/>
                <a:uFillTx/>
                <a:latin typeface="Segoe UI"/>
                <a:ea typeface="+mn-ea"/>
                <a:cs typeface="Segoe UI"/>
              </a:rPr>
              <a:t>a</a:t>
            </a:r>
            <a:r>
              <a:rPr kumimoji="0" sz="2000" b="0" i="0" u="none" strike="noStrike" kern="1200" cap="none" spc="-10" normalizeH="0" baseline="0" noProof="0" dirty="0">
                <a:ln>
                  <a:noFill/>
                </a:ln>
                <a:solidFill>
                  <a:prstClr val="black"/>
                </a:solidFill>
                <a:effectLst/>
                <a:uLnTx/>
                <a:uFillTx/>
                <a:latin typeface="Segoe UI"/>
                <a:ea typeface="+mn-ea"/>
                <a:cs typeface="Segoe UI"/>
              </a:rPr>
              <a:t>i</a:t>
            </a:r>
            <a:r>
              <a:rPr kumimoji="0" sz="2000" b="0" i="0" u="none" strike="noStrike" kern="1200" cap="none" spc="-30" normalizeH="0" baseline="0" noProof="0" dirty="0">
                <a:ln>
                  <a:noFill/>
                </a:ln>
                <a:solidFill>
                  <a:prstClr val="black"/>
                </a:solidFill>
                <a:effectLst/>
                <a:uLnTx/>
                <a:uFillTx/>
                <a:latin typeface="Segoe UI"/>
                <a:ea typeface="+mn-ea"/>
                <a:cs typeface="Segoe UI"/>
              </a:rPr>
              <a:t>r</a:t>
            </a:r>
            <a:r>
              <a:rPr kumimoji="0" sz="2000" b="0" i="0" u="none" strike="noStrike" kern="1200" cap="none" spc="0" normalizeH="0" baseline="0" noProof="0" dirty="0">
                <a:ln>
                  <a:noFill/>
                </a:ln>
                <a:solidFill>
                  <a:prstClr val="black"/>
                </a:solidFill>
                <a:effectLst/>
                <a:uLnTx/>
                <a:uFillTx/>
                <a:latin typeface="Segoe UI"/>
                <a:ea typeface="+mn-ea"/>
                <a:cs typeface="Segoe UI"/>
              </a:rPr>
              <a:t>e</a:t>
            </a:r>
            <a:endParaRPr kumimoji="0" sz="2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1284918" y="2423471"/>
            <a:ext cx="586740" cy="210820"/>
          </a:xfrm>
          <a:custGeom>
            <a:avLst/>
            <a:gdLst/>
            <a:ahLst/>
            <a:cxnLst/>
            <a:rect l="l" t="t" r="r" b="b"/>
            <a:pathLst>
              <a:path w="586739" h="210819">
                <a:moveTo>
                  <a:pt x="551419" y="193857"/>
                </a:moveTo>
                <a:lnTo>
                  <a:pt x="550923" y="193857"/>
                </a:lnTo>
                <a:lnTo>
                  <a:pt x="546043" y="194316"/>
                </a:lnTo>
                <a:lnTo>
                  <a:pt x="542823" y="198210"/>
                </a:lnTo>
                <a:lnTo>
                  <a:pt x="543649" y="206994"/>
                </a:lnTo>
                <a:lnTo>
                  <a:pt x="547531" y="210222"/>
                </a:lnTo>
                <a:lnTo>
                  <a:pt x="551915" y="209809"/>
                </a:lnTo>
                <a:lnTo>
                  <a:pt x="582395" y="209809"/>
                </a:lnTo>
                <a:lnTo>
                  <a:pt x="585935" y="206361"/>
                </a:lnTo>
                <a:lnTo>
                  <a:pt x="586060" y="197577"/>
                </a:lnTo>
                <a:lnTo>
                  <a:pt x="582556" y="193966"/>
                </a:lnTo>
                <a:lnTo>
                  <a:pt x="577954" y="193903"/>
                </a:lnTo>
                <a:lnTo>
                  <a:pt x="551915" y="193903"/>
                </a:lnTo>
                <a:lnTo>
                  <a:pt x="551419" y="193857"/>
                </a:lnTo>
                <a:close/>
              </a:path>
              <a:path w="586739" h="210819">
                <a:moveTo>
                  <a:pt x="582395" y="209809"/>
                </a:moveTo>
                <a:lnTo>
                  <a:pt x="577954" y="209809"/>
                </a:lnTo>
                <a:lnTo>
                  <a:pt x="582331" y="209872"/>
                </a:lnTo>
                <a:close/>
              </a:path>
              <a:path w="586739" h="210819">
                <a:moveTo>
                  <a:pt x="572743" y="15952"/>
                </a:moveTo>
                <a:lnTo>
                  <a:pt x="556874" y="15952"/>
                </a:lnTo>
                <a:lnTo>
                  <a:pt x="556874" y="193903"/>
                </a:lnTo>
                <a:lnTo>
                  <a:pt x="572743" y="193903"/>
                </a:lnTo>
                <a:lnTo>
                  <a:pt x="572743" y="15952"/>
                </a:lnTo>
                <a:close/>
              </a:path>
              <a:path w="586739" h="210819">
                <a:moveTo>
                  <a:pt x="551419" y="0"/>
                </a:moveTo>
                <a:lnTo>
                  <a:pt x="546215" y="2531"/>
                </a:lnTo>
                <a:lnTo>
                  <a:pt x="545838" y="2916"/>
                </a:lnTo>
                <a:lnTo>
                  <a:pt x="545507" y="3327"/>
                </a:lnTo>
                <a:lnTo>
                  <a:pt x="545223" y="3777"/>
                </a:lnTo>
                <a:lnTo>
                  <a:pt x="544932" y="4168"/>
                </a:lnTo>
                <a:lnTo>
                  <a:pt x="544687" y="4579"/>
                </a:lnTo>
                <a:lnTo>
                  <a:pt x="544476" y="5017"/>
                </a:lnTo>
                <a:lnTo>
                  <a:pt x="544178" y="5812"/>
                </a:lnTo>
                <a:lnTo>
                  <a:pt x="544013" y="6654"/>
                </a:lnTo>
                <a:lnTo>
                  <a:pt x="544039" y="9013"/>
                </a:lnTo>
                <a:lnTo>
                  <a:pt x="546215" y="13221"/>
                </a:lnTo>
                <a:lnTo>
                  <a:pt x="546526" y="13725"/>
                </a:lnTo>
                <a:lnTo>
                  <a:pt x="546704" y="13964"/>
                </a:lnTo>
                <a:lnTo>
                  <a:pt x="548146" y="15236"/>
                </a:lnTo>
                <a:lnTo>
                  <a:pt x="549997" y="15945"/>
                </a:lnTo>
                <a:lnTo>
                  <a:pt x="577974" y="15945"/>
                </a:lnTo>
                <a:lnTo>
                  <a:pt x="578694" y="15707"/>
                </a:lnTo>
                <a:lnTo>
                  <a:pt x="579435" y="15707"/>
                </a:lnTo>
                <a:lnTo>
                  <a:pt x="582913" y="13964"/>
                </a:lnTo>
                <a:lnTo>
                  <a:pt x="583415" y="13646"/>
                </a:lnTo>
                <a:lnTo>
                  <a:pt x="583653" y="13467"/>
                </a:lnTo>
                <a:lnTo>
                  <a:pt x="583997" y="12983"/>
                </a:lnTo>
                <a:lnTo>
                  <a:pt x="584394" y="12227"/>
                </a:lnTo>
                <a:lnTo>
                  <a:pt x="584744" y="11737"/>
                </a:lnTo>
                <a:lnTo>
                  <a:pt x="584896" y="11478"/>
                </a:lnTo>
                <a:lnTo>
                  <a:pt x="585108" y="11001"/>
                </a:lnTo>
                <a:lnTo>
                  <a:pt x="585273" y="10504"/>
                </a:lnTo>
                <a:lnTo>
                  <a:pt x="585447" y="9769"/>
                </a:lnTo>
                <a:lnTo>
                  <a:pt x="586186" y="7131"/>
                </a:lnTo>
                <a:lnTo>
                  <a:pt x="581174" y="795"/>
                </a:lnTo>
                <a:lnTo>
                  <a:pt x="580684" y="450"/>
                </a:lnTo>
                <a:lnTo>
                  <a:pt x="580426" y="298"/>
                </a:lnTo>
                <a:lnTo>
                  <a:pt x="579772" y="106"/>
                </a:lnTo>
                <a:lnTo>
                  <a:pt x="579435" y="46"/>
                </a:lnTo>
                <a:lnTo>
                  <a:pt x="551915" y="46"/>
                </a:lnTo>
                <a:lnTo>
                  <a:pt x="551419" y="0"/>
                </a:lnTo>
                <a:close/>
              </a:path>
              <a:path w="586739" h="210819">
                <a:moveTo>
                  <a:pt x="578449" y="33"/>
                </a:moveTo>
                <a:lnTo>
                  <a:pt x="577954" y="46"/>
                </a:lnTo>
                <a:lnTo>
                  <a:pt x="578694" y="46"/>
                </a:lnTo>
                <a:lnTo>
                  <a:pt x="578449" y="33"/>
                </a:lnTo>
                <a:close/>
              </a:path>
              <a:path w="586739" h="210819">
                <a:moveTo>
                  <a:pt x="579190" y="33"/>
                </a:moveTo>
                <a:lnTo>
                  <a:pt x="578694" y="46"/>
                </a:lnTo>
                <a:lnTo>
                  <a:pt x="579435" y="46"/>
                </a:lnTo>
                <a:lnTo>
                  <a:pt x="579190" y="33"/>
                </a:lnTo>
                <a:close/>
              </a:path>
              <a:path w="586739" h="210819">
                <a:moveTo>
                  <a:pt x="57485" y="118599"/>
                </a:moveTo>
                <a:lnTo>
                  <a:pt x="41616" y="118599"/>
                </a:lnTo>
                <a:lnTo>
                  <a:pt x="41556" y="155548"/>
                </a:lnTo>
                <a:lnTo>
                  <a:pt x="45054" y="159160"/>
                </a:lnTo>
                <a:lnTo>
                  <a:pt x="53822" y="159286"/>
                </a:lnTo>
                <a:lnTo>
                  <a:pt x="57425" y="155773"/>
                </a:lnTo>
                <a:lnTo>
                  <a:pt x="57485" y="118599"/>
                </a:lnTo>
                <a:close/>
              </a:path>
              <a:path w="586739" h="210819">
                <a:moveTo>
                  <a:pt x="9524" y="73274"/>
                </a:moveTo>
                <a:lnTo>
                  <a:pt x="7646" y="73612"/>
                </a:lnTo>
                <a:lnTo>
                  <a:pt x="3313" y="74274"/>
                </a:lnTo>
                <a:lnTo>
                  <a:pt x="337" y="78330"/>
                </a:lnTo>
                <a:lnTo>
                  <a:pt x="1378" y="85177"/>
                </a:lnTo>
                <a:lnTo>
                  <a:pt x="2926" y="87350"/>
                </a:lnTo>
                <a:lnTo>
                  <a:pt x="5166" y="88524"/>
                </a:lnTo>
                <a:lnTo>
                  <a:pt x="33436" y="104927"/>
                </a:lnTo>
                <a:lnTo>
                  <a:pt x="1331" y="123278"/>
                </a:lnTo>
                <a:lnTo>
                  <a:pt x="0" y="128176"/>
                </a:lnTo>
                <a:lnTo>
                  <a:pt x="4381" y="135864"/>
                </a:lnTo>
                <a:lnTo>
                  <a:pt x="9266" y="137196"/>
                </a:lnTo>
                <a:lnTo>
                  <a:pt x="41616" y="118599"/>
                </a:lnTo>
                <a:lnTo>
                  <a:pt x="89582" y="118599"/>
                </a:lnTo>
                <a:lnTo>
                  <a:pt x="65664" y="104927"/>
                </a:lnTo>
                <a:lnTo>
                  <a:pt x="89654" y="91009"/>
                </a:lnTo>
                <a:lnTo>
                  <a:pt x="41616" y="91009"/>
                </a:lnTo>
                <a:lnTo>
                  <a:pt x="13056" y="74579"/>
                </a:lnTo>
                <a:lnTo>
                  <a:pt x="11461" y="73631"/>
                </a:lnTo>
                <a:lnTo>
                  <a:pt x="9524" y="73274"/>
                </a:lnTo>
                <a:close/>
              </a:path>
              <a:path w="586739" h="210819">
                <a:moveTo>
                  <a:pt x="89582" y="118599"/>
                </a:moveTo>
                <a:lnTo>
                  <a:pt x="57485" y="118599"/>
                </a:lnTo>
                <a:lnTo>
                  <a:pt x="89832" y="137196"/>
                </a:lnTo>
                <a:lnTo>
                  <a:pt x="94718" y="135864"/>
                </a:lnTo>
                <a:lnTo>
                  <a:pt x="99102" y="128176"/>
                </a:lnTo>
                <a:lnTo>
                  <a:pt x="97767" y="123278"/>
                </a:lnTo>
                <a:lnTo>
                  <a:pt x="89582" y="118599"/>
                </a:lnTo>
                <a:close/>
              </a:path>
              <a:path w="586739" h="210819">
                <a:moveTo>
                  <a:pt x="49716" y="50249"/>
                </a:moveTo>
                <a:lnTo>
                  <a:pt x="45166" y="50249"/>
                </a:lnTo>
                <a:lnTo>
                  <a:pt x="41616" y="53808"/>
                </a:lnTo>
                <a:lnTo>
                  <a:pt x="41616" y="91009"/>
                </a:lnTo>
                <a:lnTo>
                  <a:pt x="57485" y="91009"/>
                </a:lnTo>
                <a:lnTo>
                  <a:pt x="57485" y="58454"/>
                </a:lnTo>
                <a:lnTo>
                  <a:pt x="57624" y="54060"/>
                </a:lnTo>
                <a:lnTo>
                  <a:pt x="54179" y="50389"/>
                </a:lnTo>
                <a:lnTo>
                  <a:pt x="49716" y="50249"/>
                </a:lnTo>
                <a:close/>
              </a:path>
              <a:path w="586739" h="210819">
                <a:moveTo>
                  <a:pt x="92312" y="72810"/>
                </a:moveTo>
                <a:lnTo>
                  <a:pt x="88607" y="73631"/>
                </a:lnTo>
                <a:lnTo>
                  <a:pt x="87762" y="73771"/>
                </a:lnTo>
                <a:lnTo>
                  <a:pt x="86843" y="74109"/>
                </a:lnTo>
                <a:lnTo>
                  <a:pt x="57485" y="91009"/>
                </a:lnTo>
                <a:lnTo>
                  <a:pt x="89654" y="91009"/>
                </a:lnTo>
                <a:lnTo>
                  <a:pt x="93938" y="88524"/>
                </a:lnTo>
                <a:lnTo>
                  <a:pt x="97872" y="86602"/>
                </a:lnTo>
                <a:lnTo>
                  <a:pt x="99512" y="81836"/>
                </a:lnTo>
                <a:lnTo>
                  <a:pt x="95981" y="74579"/>
                </a:lnTo>
                <a:lnTo>
                  <a:pt x="92312" y="72810"/>
                </a:lnTo>
                <a:close/>
              </a:path>
              <a:path w="586739" h="210819">
                <a:moveTo>
                  <a:pt x="195350" y="118599"/>
                </a:moveTo>
                <a:lnTo>
                  <a:pt x="179481" y="118599"/>
                </a:lnTo>
                <a:lnTo>
                  <a:pt x="179421" y="155548"/>
                </a:lnTo>
                <a:lnTo>
                  <a:pt x="182919" y="159160"/>
                </a:lnTo>
                <a:lnTo>
                  <a:pt x="191687" y="159286"/>
                </a:lnTo>
                <a:lnTo>
                  <a:pt x="195290" y="155773"/>
                </a:lnTo>
                <a:lnTo>
                  <a:pt x="195350" y="118599"/>
                </a:lnTo>
                <a:close/>
              </a:path>
              <a:path w="586739" h="210819">
                <a:moveTo>
                  <a:pt x="147391" y="73274"/>
                </a:moveTo>
                <a:lnTo>
                  <a:pt x="145514" y="73612"/>
                </a:lnTo>
                <a:lnTo>
                  <a:pt x="141176" y="74274"/>
                </a:lnTo>
                <a:lnTo>
                  <a:pt x="138200" y="78330"/>
                </a:lnTo>
                <a:lnTo>
                  <a:pt x="139245" y="85177"/>
                </a:lnTo>
                <a:lnTo>
                  <a:pt x="140792" y="87351"/>
                </a:lnTo>
                <a:lnTo>
                  <a:pt x="143027" y="88524"/>
                </a:lnTo>
                <a:lnTo>
                  <a:pt x="171301" y="104927"/>
                </a:lnTo>
                <a:lnTo>
                  <a:pt x="139199" y="123279"/>
                </a:lnTo>
                <a:lnTo>
                  <a:pt x="137863" y="128176"/>
                </a:lnTo>
                <a:lnTo>
                  <a:pt x="142247" y="135864"/>
                </a:lnTo>
                <a:lnTo>
                  <a:pt x="147134" y="137196"/>
                </a:lnTo>
                <a:lnTo>
                  <a:pt x="179481" y="118599"/>
                </a:lnTo>
                <a:lnTo>
                  <a:pt x="227447" y="118600"/>
                </a:lnTo>
                <a:lnTo>
                  <a:pt x="203529" y="104927"/>
                </a:lnTo>
                <a:lnTo>
                  <a:pt x="227519" y="91009"/>
                </a:lnTo>
                <a:lnTo>
                  <a:pt x="179481" y="91009"/>
                </a:lnTo>
                <a:lnTo>
                  <a:pt x="150918" y="74579"/>
                </a:lnTo>
                <a:lnTo>
                  <a:pt x="149329" y="73631"/>
                </a:lnTo>
                <a:lnTo>
                  <a:pt x="147391" y="73274"/>
                </a:lnTo>
                <a:close/>
              </a:path>
              <a:path w="586739" h="210819">
                <a:moveTo>
                  <a:pt x="227447" y="118600"/>
                </a:moveTo>
                <a:lnTo>
                  <a:pt x="195350" y="118599"/>
                </a:lnTo>
                <a:lnTo>
                  <a:pt x="227697" y="137196"/>
                </a:lnTo>
                <a:lnTo>
                  <a:pt x="232583" y="135864"/>
                </a:lnTo>
                <a:lnTo>
                  <a:pt x="236967" y="128176"/>
                </a:lnTo>
                <a:lnTo>
                  <a:pt x="235632" y="123279"/>
                </a:lnTo>
                <a:lnTo>
                  <a:pt x="227447" y="118600"/>
                </a:lnTo>
                <a:close/>
              </a:path>
              <a:path w="586739" h="210819">
                <a:moveTo>
                  <a:pt x="187501" y="50243"/>
                </a:moveTo>
                <a:lnTo>
                  <a:pt x="182787" y="50389"/>
                </a:lnTo>
                <a:lnTo>
                  <a:pt x="179349" y="54060"/>
                </a:lnTo>
                <a:lnTo>
                  <a:pt x="179481" y="58448"/>
                </a:lnTo>
                <a:lnTo>
                  <a:pt x="179481" y="91009"/>
                </a:lnTo>
                <a:lnTo>
                  <a:pt x="195350" y="91009"/>
                </a:lnTo>
                <a:lnTo>
                  <a:pt x="195350" y="58448"/>
                </a:lnTo>
                <a:lnTo>
                  <a:pt x="195483" y="54054"/>
                </a:lnTo>
                <a:lnTo>
                  <a:pt x="192050" y="50389"/>
                </a:lnTo>
                <a:lnTo>
                  <a:pt x="187501" y="50243"/>
                </a:lnTo>
                <a:close/>
              </a:path>
              <a:path w="586739" h="210819">
                <a:moveTo>
                  <a:pt x="230177" y="72810"/>
                </a:moveTo>
                <a:lnTo>
                  <a:pt x="226472" y="73632"/>
                </a:lnTo>
                <a:lnTo>
                  <a:pt x="225627" y="73771"/>
                </a:lnTo>
                <a:lnTo>
                  <a:pt x="224708" y="74109"/>
                </a:lnTo>
                <a:lnTo>
                  <a:pt x="195350" y="91009"/>
                </a:lnTo>
                <a:lnTo>
                  <a:pt x="227519" y="91009"/>
                </a:lnTo>
                <a:lnTo>
                  <a:pt x="231803" y="88524"/>
                </a:lnTo>
                <a:lnTo>
                  <a:pt x="235737" y="86602"/>
                </a:lnTo>
                <a:lnTo>
                  <a:pt x="237377" y="81836"/>
                </a:lnTo>
                <a:lnTo>
                  <a:pt x="233846" y="74579"/>
                </a:lnTo>
                <a:lnTo>
                  <a:pt x="230177" y="72810"/>
                </a:lnTo>
                <a:close/>
              </a:path>
              <a:path w="586739" h="210819">
                <a:moveTo>
                  <a:pt x="333215" y="118600"/>
                </a:moveTo>
                <a:lnTo>
                  <a:pt x="317346" y="118600"/>
                </a:lnTo>
                <a:lnTo>
                  <a:pt x="317286" y="155548"/>
                </a:lnTo>
                <a:lnTo>
                  <a:pt x="320784" y="159160"/>
                </a:lnTo>
                <a:lnTo>
                  <a:pt x="329552" y="159286"/>
                </a:lnTo>
                <a:lnTo>
                  <a:pt x="333156" y="155774"/>
                </a:lnTo>
                <a:lnTo>
                  <a:pt x="333215" y="118600"/>
                </a:lnTo>
                <a:close/>
              </a:path>
              <a:path w="586739" h="210819">
                <a:moveTo>
                  <a:pt x="285256" y="73274"/>
                </a:moveTo>
                <a:lnTo>
                  <a:pt x="283379" y="73612"/>
                </a:lnTo>
                <a:lnTo>
                  <a:pt x="279041" y="74274"/>
                </a:lnTo>
                <a:lnTo>
                  <a:pt x="276065" y="78330"/>
                </a:lnTo>
                <a:lnTo>
                  <a:pt x="277110" y="85177"/>
                </a:lnTo>
                <a:lnTo>
                  <a:pt x="278657" y="87351"/>
                </a:lnTo>
                <a:lnTo>
                  <a:pt x="280892" y="88524"/>
                </a:lnTo>
                <a:lnTo>
                  <a:pt x="309166" y="104927"/>
                </a:lnTo>
                <a:lnTo>
                  <a:pt x="277064" y="123279"/>
                </a:lnTo>
                <a:lnTo>
                  <a:pt x="275728" y="128176"/>
                </a:lnTo>
                <a:lnTo>
                  <a:pt x="280112" y="135864"/>
                </a:lnTo>
                <a:lnTo>
                  <a:pt x="284999" y="137196"/>
                </a:lnTo>
                <a:lnTo>
                  <a:pt x="317346" y="118600"/>
                </a:lnTo>
                <a:lnTo>
                  <a:pt x="365312" y="118600"/>
                </a:lnTo>
                <a:lnTo>
                  <a:pt x="341394" y="104927"/>
                </a:lnTo>
                <a:lnTo>
                  <a:pt x="365384" y="91009"/>
                </a:lnTo>
                <a:lnTo>
                  <a:pt x="317346" y="91009"/>
                </a:lnTo>
                <a:lnTo>
                  <a:pt x="288783" y="74579"/>
                </a:lnTo>
                <a:lnTo>
                  <a:pt x="287194" y="73632"/>
                </a:lnTo>
                <a:lnTo>
                  <a:pt x="285256" y="73274"/>
                </a:lnTo>
                <a:close/>
              </a:path>
              <a:path w="586739" h="210819">
                <a:moveTo>
                  <a:pt x="365312" y="118600"/>
                </a:moveTo>
                <a:lnTo>
                  <a:pt x="333215" y="118600"/>
                </a:lnTo>
                <a:lnTo>
                  <a:pt x="365562" y="137197"/>
                </a:lnTo>
                <a:lnTo>
                  <a:pt x="370448" y="135864"/>
                </a:lnTo>
                <a:lnTo>
                  <a:pt x="374832" y="128176"/>
                </a:lnTo>
                <a:lnTo>
                  <a:pt x="373497" y="123279"/>
                </a:lnTo>
                <a:lnTo>
                  <a:pt x="365312" y="118600"/>
                </a:lnTo>
                <a:close/>
              </a:path>
              <a:path w="586739" h="210819">
                <a:moveTo>
                  <a:pt x="325366" y="50243"/>
                </a:moveTo>
                <a:lnTo>
                  <a:pt x="320652" y="50389"/>
                </a:lnTo>
                <a:lnTo>
                  <a:pt x="317214" y="54060"/>
                </a:lnTo>
                <a:lnTo>
                  <a:pt x="317346" y="58448"/>
                </a:lnTo>
                <a:lnTo>
                  <a:pt x="317346" y="91009"/>
                </a:lnTo>
                <a:lnTo>
                  <a:pt x="333215" y="91009"/>
                </a:lnTo>
                <a:lnTo>
                  <a:pt x="333215" y="58448"/>
                </a:lnTo>
                <a:lnTo>
                  <a:pt x="333348" y="54054"/>
                </a:lnTo>
                <a:lnTo>
                  <a:pt x="329915" y="50389"/>
                </a:lnTo>
                <a:lnTo>
                  <a:pt x="325366" y="50243"/>
                </a:lnTo>
                <a:close/>
              </a:path>
              <a:path w="586739" h="210819">
                <a:moveTo>
                  <a:pt x="368042" y="72810"/>
                </a:moveTo>
                <a:lnTo>
                  <a:pt x="364337" y="73632"/>
                </a:lnTo>
                <a:lnTo>
                  <a:pt x="363492" y="73771"/>
                </a:lnTo>
                <a:lnTo>
                  <a:pt x="362573" y="74109"/>
                </a:lnTo>
                <a:lnTo>
                  <a:pt x="333215" y="91009"/>
                </a:lnTo>
                <a:lnTo>
                  <a:pt x="365384" y="91009"/>
                </a:lnTo>
                <a:lnTo>
                  <a:pt x="369668" y="88524"/>
                </a:lnTo>
                <a:lnTo>
                  <a:pt x="373603" y="86602"/>
                </a:lnTo>
                <a:lnTo>
                  <a:pt x="375242" y="81837"/>
                </a:lnTo>
                <a:lnTo>
                  <a:pt x="371711" y="74579"/>
                </a:lnTo>
                <a:lnTo>
                  <a:pt x="368042" y="72810"/>
                </a:lnTo>
                <a:close/>
              </a:path>
              <a:path w="586739" h="210819">
                <a:moveTo>
                  <a:pt x="470835" y="118600"/>
                </a:moveTo>
                <a:lnTo>
                  <a:pt x="454966" y="118600"/>
                </a:lnTo>
                <a:lnTo>
                  <a:pt x="454900" y="155548"/>
                </a:lnTo>
                <a:lnTo>
                  <a:pt x="458404" y="159160"/>
                </a:lnTo>
                <a:lnTo>
                  <a:pt x="467166" y="159286"/>
                </a:lnTo>
                <a:lnTo>
                  <a:pt x="470769" y="155774"/>
                </a:lnTo>
                <a:lnTo>
                  <a:pt x="470835" y="118600"/>
                </a:lnTo>
                <a:close/>
              </a:path>
              <a:path w="586739" h="210819">
                <a:moveTo>
                  <a:pt x="423042" y="73333"/>
                </a:moveTo>
                <a:lnTo>
                  <a:pt x="416906" y="74274"/>
                </a:lnTo>
                <a:lnTo>
                  <a:pt x="413931" y="78331"/>
                </a:lnTo>
                <a:lnTo>
                  <a:pt x="414975" y="85177"/>
                </a:lnTo>
                <a:lnTo>
                  <a:pt x="416523" y="87351"/>
                </a:lnTo>
                <a:lnTo>
                  <a:pt x="418757" y="88524"/>
                </a:lnTo>
                <a:lnTo>
                  <a:pt x="447031" y="104927"/>
                </a:lnTo>
                <a:lnTo>
                  <a:pt x="418757" y="121085"/>
                </a:lnTo>
                <a:lnTo>
                  <a:pt x="414929" y="123212"/>
                </a:lnTo>
                <a:lnTo>
                  <a:pt x="413544" y="128057"/>
                </a:lnTo>
                <a:lnTo>
                  <a:pt x="417779" y="135738"/>
                </a:lnTo>
                <a:lnTo>
                  <a:pt x="422606" y="137130"/>
                </a:lnTo>
                <a:lnTo>
                  <a:pt x="426441" y="135003"/>
                </a:lnTo>
                <a:lnTo>
                  <a:pt x="454966" y="118600"/>
                </a:lnTo>
                <a:lnTo>
                  <a:pt x="470835" y="118600"/>
                </a:lnTo>
                <a:lnTo>
                  <a:pt x="470835" y="118348"/>
                </a:lnTo>
                <a:lnTo>
                  <a:pt x="502499" y="118348"/>
                </a:lnTo>
                <a:lnTo>
                  <a:pt x="479015" y="104927"/>
                </a:lnTo>
                <a:lnTo>
                  <a:pt x="502565" y="91261"/>
                </a:lnTo>
                <a:lnTo>
                  <a:pt x="470835" y="91261"/>
                </a:lnTo>
                <a:lnTo>
                  <a:pt x="470835" y="91009"/>
                </a:lnTo>
                <a:lnTo>
                  <a:pt x="454966" y="91009"/>
                </a:lnTo>
                <a:lnTo>
                  <a:pt x="426447" y="74606"/>
                </a:lnTo>
                <a:lnTo>
                  <a:pt x="424874" y="73685"/>
                </a:lnTo>
                <a:lnTo>
                  <a:pt x="423042" y="73333"/>
                </a:lnTo>
                <a:close/>
              </a:path>
              <a:path w="586739" h="210819">
                <a:moveTo>
                  <a:pt x="502499" y="118348"/>
                </a:moveTo>
                <a:lnTo>
                  <a:pt x="470835" y="118348"/>
                </a:lnTo>
                <a:lnTo>
                  <a:pt x="499599" y="135003"/>
                </a:lnTo>
                <a:lnTo>
                  <a:pt x="503427" y="137130"/>
                </a:lnTo>
                <a:lnTo>
                  <a:pt x="508261" y="135739"/>
                </a:lnTo>
                <a:lnTo>
                  <a:pt x="512504" y="128051"/>
                </a:lnTo>
                <a:lnTo>
                  <a:pt x="511117" y="123212"/>
                </a:lnTo>
                <a:lnTo>
                  <a:pt x="507289" y="121085"/>
                </a:lnTo>
                <a:lnTo>
                  <a:pt x="502499" y="118348"/>
                </a:lnTo>
                <a:close/>
              </a:path>
              <a:path w="586739" h="210819">
                <a:moveTo>
                  <a:pt x="505728" y="73035"/>
                </a:moveTo>
                <a:lnTo>
                  <a:pt x="501357" y="73771"/>
                </a:lnTo>
                <a:lnTo>
                  <a:pt x="500438" y="74109"/>
                </a:lnTo>
                <a:lnTo>
                  <a:pt x="470835" y="91261"/>
                </a:lnTo>
                <a:lnTo>
                  <a:pt x="502565" y="91261"/>
                </a:lnTo>
                <a:lnTo>
                  <a:pt x="507282" y="88524"/>
                </a:lnTo>
                <a:lnTo>
                  <a:pt x="511177" y="86516"/>
                </a:lnTo>
                <a:lnTo>
                  <a:pt x="512704" y="81717"/>
                </a:lnTo>
                <a:lnTo>
                  <a:pt x="509114" y="74732"/>
                </a:lnTo>
                <a:lnTo>
                  <a:pt x="505728" y="73035"/>
                </a:lnTo>
                <a:close/>
              </a:path>
              <a:path w="586739" h="210819">
                <a:moveTo>
                  <a:pt x="463066" y="50250"/>
                </a:moveTo>
                <a:lnTo>
                  <a:pt x="458517" y="50250"/>
                </a:lnTo>
                <a:lnTo>
                  <a:pt x="454959" y="53809"/>
                </a:lnTo>
                <a:lnTo>
                  <a:pt x="454966" y="91009"/>
                </a:lnTo>
                <a:lnTo>
                  <a:pt x="470835" y="91009"/>
                </a:lnTo>
                <a:lnTo>
                  <a:pt x="470835" y="58455"/>
                </a:lnTo>
                <a:lnTo>
                  <a:pt x="470968" y="54060"/>
                </a:lnTo>
                <a:lnTo>
                  <a:pt x="467529" y="50389"/>
                </a:lnTo>
                <a:lnTo>
                  <a:pt x="463066" y="5025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946398" y="2185303"/>
            <a:ext cx="313690" cy="313690"/>
          </a:xfrm>
          <a:custGeom>
            <a:avLst/>
            <a:gdLst/>
            <a:ahLst/>
            <a:cxnLst/>
            <a:rect l="l" t="t" r="r" b="b"/>
            <a:pathLst>
              <a:path w="313690" h="313689">
                <a:moveTo>
                  <a:pt x="181435" y="0"/>
                </a:moveTo>
                <a:lnTo>
                  <a:pt x="132973" y="189"/>
                </a:lnTo>
                <a:lnTo>
                  <a:pt x="86290" y="15217"/>
                </a:lnTo>
                <a:lnTo>
                  <a:pt x="45070" y="45070"/>
                </a:lnTo>
                <a:lnTo>
                  <a:pt x="15217" y="86303"/>
                </a:lnTo>
                <a:lnTo>
                  <a:pt x="189" y="133009"/>
                </a:lnTo>
                <a:lnTo>
                  <a:pt x="0" y="181490"/>
                </a:lnTo>
                <a:lnTo>
                  <a:pt x="14659" y="228044"/>
                </a:lnTo>
                <a:lnTo>
                  <a:pt x="44181" y="268971"/>
                </a:lnTo>
                <a:lnTo>
                  <a:pt x="85158" y="298493"/>
                </a:lnTo>
                <a:lnTo>
                  <a:pt x="131718" y="313153"/>
                </a:lnTo>
                <a:lnTo>
                  <a:pt x="180180" y="312963"/>
                </a:lnTo>
                <a:lnTo>
                  <a:pt x="226862" y="297935"/>
                </a:lnTo>
                <a:lnTo>
                  <a:pt x="268082" y="268082"/>
                </a:lnTo>
                <a:lnTo>
                  <a:pt x="297935" y="226862"/>
                </a:lnTo>
                <a:lnTo>
                  <a:pt x="312963" y="180180"/>
                </a:lnTo>
                <a:lnTo>
                  <a:pt x="313153" y="131718"/>
                </a:lnTo>
                <a:lnTo>
                  <a:pt x="298493" y="85158"/>
                </a:lnTo>
                <a:lnTo>
                  <a:pt x="268971" y="44181"/>
                </a:lnTo>
                <a:lnTo>
                  <a:pt x="227995" y="14659"/>
                </a:lnTo>
                <a:lnTo>
                  <a:pt x="181435" y="0"/>
                </a:lnTo>
                <a:close/>
              </a:path>
            </a:pathLst>
          </a:custGeom>
          <a:solidFill>
            <a:srgbClr val="00A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0933827" y="2172112"/>
            <a:ext cx="339725" cy="339725"/>
          </a:xfrm>
          <a:custGeom>
            <a:avLst/>
            <a:gdLst/>
            <a:ahLst/>
            <a:cxnLst/>
            <a:rect l="l" t="t" r="r" b="b"/>
            <a:pathLst>
              <a:path w="339725" h="339725">
                <a:moveTo>
                  <a:pt x="170465" y="0"/>
                </a:moveTo>
                <a:lnTo>
                  <a:pt x="127365" y="5523"/>
                </a:lnTo>
                <a:lnTo>
                  <a:pt x="86338" y="22236"/>
                </a:lnTo>
                <a:lnTo>
                  <a:pt x="49641" y="50260"/>
                </a:lnTo>
                <a:lnTo>
                  <a:pt x="22190" y="86393"/>
                </a:lnTo>
                <a:lnTo>
                  <a:pt x="5637" y="127278"/>
                </a:lnTo>
                <a:lnTo>
                  <a:pt x="0" y="170513"/>
                </a:lnTo>
                <a:lnTo>
                  <a:pt x="5294" y="213695"/>
                </a:lnTo>
                <a:lnTo>
                  <a:pt x="21539" y="254421"/>
                </a:lnTo>
                <a:lnTo>
                  <a:pt x="48752" y="290290"/>
                </a:lnTo>
                <a:lnTo>
                  <a:pt x="85140" y="318031"/>
                </a:lnTo>
                <a:lnTo>
                  <a:pt x="125991" y="334420"/>
                </a:lnTo>
                <a:lnTo>
                  <a:pt x="169036" y="339598"/>
                </a:lnTo>
                <a:lnTo>
                  <a:pt x="212008" y="333705"/>
                </a:lnTo>
                <a:lnTo>
                  <a:pt x="252637" y="316883"/>
                </a:lnTo>
                <a:lnTo>
                  <a:pt x="253593" y="316150"/>
                </a:lnTo>
                <a:lnTo>
                  <a:pt x="192111" y="316150"/>
                </a:lnTo>
                <a:lnTo>
                  <a:pt x="146672" y="315870"/>
                </a:lnTo>
                <a:lnTo>
                  <a:pt x="103043" y="301830"/>
                </a:lnTo>
                <a:lnTo>
                  <a:pt x="64754" y="274161"/>
                </a:lnTo>
                <a:lnTo>
                  <a:pt x="37243" y="236092"/>
                </a:lnTo>
                <a:lnTo>
                  <a:pt x="23589" y="192879"/>
                </a:lnTo>
                <a:lnTo>
                  <a:pt x="23779" y="147910"/>
                </a:lnTo>
                <a:lnTo>
                  <a:pt x="37801" y="104574"/>
                </a:lnTo>
                <a:lnTo>
                  <a:pt x="65643" y="66262"/>
                </a:lnTo>
                <a:lnTo>
                  <a:pt x="104748" y="37676"/>
                </a:lnTo>
                <a:lnTo>
                  <a:pt x="148548" y="23196"/>
                </a:lnTo>
                <a:lnTo>
                  <a:pt x="254804" y="22755"/>
                </a:lnTo>
                <a:lnTo>
                  <a:pt x="253872" y="22043"/>
                </a:lnTo>
                <a:lnTo>
                  <a:pt x="213386" y="5546"/>
                </a:lnTo>
                <a:lnTo>
                  <a:pt x="170465" y="0"/>
                </a:lnTo>
                <a:close/>
              </a:path>
              <a:path w="339725" h="339725">
                <a:moveTo>
                  <a:pt x="254804" y="22755"/>
                </a:moveTo>
                <a:lnTo>
                  <a:pt x="193750" y="22755"/>
                </a:lnTo>
                <a:lnTo>
                  <a:pt x="237062" y="36286"/>
                </a:lnTo>
                <a:lnTo>
                  <a:pt x="275193" y="63722"/>
                </a:lnTo>
                <a:lnTo>
                  <a:pt x="302800" y="102024"/>
                </a:lnTo>
                <a:lnTo>
                  <a:pt x="316741" y="145745"/>
                </a:lnTo>
                <a:lnTo>
                  <a:pt x="316789" y="191436"/>
                </a:lnTo>
                <a:lnTo>
                  <a:pt x="302718" y="235645"/>
                </a:lnTo>
                <a:lnTo>
                  <a:pt x="274304" y="274923"/>
                </a:lnTo>
                <a:lnTo>
                  <a:pt x="235832" y="302544"/>
                </a:lnTo>
                <a:lnTo>
                  <a:pt x="192111" y="316150"/>
                </a:lnTo>
                <a:lnTo>
                  <a:pt x="253593" y="316150"/>
                </a:lnTo>
                <a:lnTo>
                  <a:pt x="288655" y="289274"/>
                </a:lnTo>
                <a:lnTo>
                  <a:pt x="316793" y="252727"/>
                </a:lnTo>
                <a:lnTo>
                  <a:pt x="333763" y="211950"/>
                </a:lnTo>
                <a:lnTo>
                  <a:pt x="339550" y="169084"/>
                </a:lnTo>
                <a:lnTo>
                  <a:pt x="334139" y="126272"/>
                </a:lnTo>
                <a:lnTo>
                  <a:pt x="317518" y="85653"/>
                </a:lnTo>
                <a:lnTo>
                  <a:pt x="289671" y="49371"/>
                </a:lnTo>
                <a:lnTo>
                  <a:pt x="254804" y="22755"/>
                </a:lnTo>
                <a:close/>
              </a:path>
              <a:path w="339725" h="339725">
                <a:moveTo>
                  <a:pt x="257037" y="182594"/>
                </a:moveTo>
                <a:lnTo>
                  <a:pt x="156321" y="182594"/>
                </a:lnTo>
                <a:lnTo>
                  <a:pt x="157591" y="257778"/>
                </a:lnTo>
                <a:lnTo>
                  <a:pt x="183245" y="257778"/>
                </a:lnTo>
                <a:lnTo>
                  <a:pt x="183499" y="184118"/>
                </a:lnTo>
                <a:lnTo>
                  <a:pt x="257032" y="183864"/>
                </a:lnTo>
                <a:lnTo>
                  <a:pt x="257037" y="182594"/>
                </a:lnTo>
                <a:close/>
              </a:path>
              <a:path w="339725" h="339725">
                <a:moveTo>
                  <a:pt x="183880" y="81756"/>
                </a:moveTo>
                <a:lnTo>
                  <a:pt x="158353" y="81883"/>
                </a:lnTo>
                <a:lnTo>
                  <a:pt x="156448" y="157067"/>
                </a:lnTo>
                <a:lnTo>
                  <a:pt x="82788" y="157321"/>
                </a:lnTo>
                <a:lnTo>
                  <a:pt x="82788" y="182975"/>
                </a:lnTo>
                <a:lnTo>
                  <a:pt x="257037" y="182594"/>
                </a:lnTo>
                <a:lnTo>
                  <a:pt x="257158" y="155289"/>
                </a:lnTo>
                <a:lnTo>
                  <a:pt x="183626" y="155289"/>
                </a:lnTo>
                <a:lnTo>
                  <a:pt x="183880" y="81756"/>
                </a:lnTo>
                <a:close/>
              </a:path>
              <a:path w="339725" h="339725">
                <a:moveTo>
                  <a:pt x="257159" y="155035"/>
                </a:moveTo>
                <a:lnTo>
                  <a:pt x="183626" y="155289"/>
                </a:lnTo>
                <a:lnTo>
                  <a:pt x="257158" y="155289"/>
                </a:lnTo>
                <a:lnTo>
                  <a:pt x="257159" y="15503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97183" y="2237232"/>
            <a:ext cx="265175" cy="22707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325623" y="2200655"/>
            <a:ext cx="670560" cy="76200"/>
          </a:xfrm>
          <a:custGeom>
            <a:avLst/>
            <a:gdLst/>
            <a:ahLst/>
            <a:cxnLst/>
            <a:rect l="l" t="t" r="r" b="b"/>
            <a:pathLst>
              <a:path w="670560" h="76200">
                <a:moveTo>
                  <a:pt x="594359" y="0"/>
                </a:moveTo>
                <a:lnTo>
                  <a:pt x="594359" y="76200"/>
                </a:lnTo>
                <a:lnTo>
                  <a:pt x="657859" y="44450"/>
                </a:lnTo>
                <a:lnTo>
                  <a:pt x="607059" y="44450"/>
                </a:lnTo>
                <a:lnTo>
                  <a:pt x="607059" y="31750"/>
                </a:lnTo>
                <a:lnTo>
                  <a:pt x="657859" y="31750"/>
                </a:lnTo>
                <a:lnTo>
                  <a:pt x="594359" y="0"/>
                </a:lnTo>
                <a:close/>
              </a:path>
              <a:path w="670560" h="76200">
                <a:moveTo>
                  <a:pt x="594359" y="31750"/>
                </a:moveTo>
                <a:lnTo>
                  <a:pt x="0" y="31750"/>
                </a:lnTo>
                <a:lnTo>
                  <a:pt x="0" y="44450"/>
                </a:lnTo>
                <a:lnTo>
                  <a:pt x="594359" y="44450"/>
                </a:lnTo>
                <a:lnTo>
                  <a:pt x="594359" y="31750"/>
                </a:lnTo>
                <a:close/>
              </a:path>
              <a:path w="670560"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968240" y="2199132"/>
            <a:ext cx="670560" cy="76200"/>
          </a:xfrm>
          <a:custGeom>
            <a:avLst/>
            <a:gdLst/>
            <a:ahLst/>
            <a:cxnLst/>
            <a:rect l="l" t="t" r="r" b="b"/>
            <a:pathLst>
              <a:path w="670560" h="76200">
                <a:moveTo>
                  <a:pt x="594360" y="0"/>
                </a:moveTo>
                <a:lnTo>
                  <a:pt x="594360" y="76200"/>
                </a:lnTo>
                <a:lnTo>
                  <a:pt x="657860" y="44450"/>
                </a:lnTo>
                <a:lnTo>
                  <a:pt x="607060" y="44450"/>
                </a:lnTo>
                <a:lnTo>
                  <a:pt x="607060" y="31750"/>
                </a:lnTo>
                <a:lnTo>
                  <a:pt x="657860" y="31750"/>
                </a:lnTo>
                <a:lnTo>
                  <a:pt x="594360" y="0"/>
                </a:lnTo>
                <a:close/>
              </a:path>
              <a:path w="670560" h="76200">
                <a:moveTo>
                  <a:pt x="594360" y="31750"/>
                </a:moveTo>
                <a:lnTo>
                  <a:pt x="0" y="31750"/>
                </a:lnTo>
                <a:lnTo>
                  <a:pt x="0" y="44450"/>
                </a:lnTo>
                <a:lnTo>
                  <a:pt x="594360" y="44450"/>
                </a:lnTo>
                <a:lnTo>
                  <a:pt x="594360" y="31750"/>
                </a:lnTo>
                <a:close/>
              </a:path>
              <a:path w="670560" h="76200">
                <a:moveTo>
                  <a:pt x="657860" y="31750"/>
                </a:moveTo>
                <a:lnTo>
                  <a:pt x="607060" y="31750"/>
                </a:lnTo>
                <a:lnTo>
                  <a:pt x="607060" y="44450"/>
                </a:lnTo>
                <a:lnTo>
                  <a:pt x="657860" y="44450"/>
                </a:lnTo>
                <a:lnTo>
                  <a:pt x="670560" y="38100"/>
                </a:lnTo>
                <a:lnTo>
                  <a:pt x="657860"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694676" y="2186939"/>
            <a:ext cx="670560" cy="76200"/>
          </a:xfrm>
          <a:custGeom>
            <a:avLst/>
            <a:gdLst/>
            <a:ahLst/>
            <a:cxnLst/>
            <a:rect l="l" t="t" r="r" b="b"/>
            <a:pathLst>
              <a:path w="670559" h="76200">
                <a:moveTo>
                  <a:pt x="594359" y="0"/>
                </a:moveTo>
                <a:lnTo>
                  <a:pt x="594359" y="76200"/>
                </a:lnTo>
                <a:lnTo>
                  <a:pt x="657859" y="44450"/>
                </a:lnTo>
                <a:lnTo>
                  <a:pt x="607059" y="44450"/>
                </a:lnTo>
                <a:lnTo>
                  <a:pt x="607059" y="31750"/>
                </a:lnTo>
                <a:lnTo>
                  <a:pt x="657859" y="31750"/>
                </a:lnTo>
                <a:lnTo>
                  <a:pt x="594359" y="0"/>
                </a:lnTo>
                <a:close/>
              </a:path>
              <a:path w="670559" h="76200">
                <a:moveTo>
                  <a:pt x="594359" y="31750"/>
                </a:moveTo>
                <a:lnTo>
                  <a:pt x="0" y="31750"/>
                </a:lnTo>
                <a:lnTo>
                  <a:pt x="0" y="44450"/>
                </a:lnTo>
                <a:lnTo>
                  <a:pt x="594359" y="44450"/>
                </a:lnTo>
                <a:lnTo>
                  <a:pt x="594359" y="31750"/>
                </a:lnTo>
                <a:close/>
              </a:path>
              <a:path w="670559" h="76200">
                <a:moveTo>
                  <a:pt x="657859" y="31750"/>
                </a:moveTo>
                <a:lnTo>
                  <a:pt x="607059" y="31750"/>
                </a:lnTo>
                <a:lnTo>
                  <a:pt x="607059" y="44450"/>
                </a:lnTo>
                <a:lnTo>
                  <a:pt x="657859" y="44450"/>
                </a:lnTo>
                <a:lnTo>
                  <a:pt x="670559" y="38100"/>
                </a:lnTo>
                <a:lnTo>
                  <a:pt x="657859" y="317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385946" y="4323791"/>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358894" y="4323791"/>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532373" y="4323791"/>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8322691" y="4323791"/>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39172" y="4323791"/>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281557"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333751" y="4541977"/>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385946" y="4541977"/>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358894" y="4541977"/>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5532373" y="4541977"/>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8322691" y="4541977"/>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9639172" y="4541977"/>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281557"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333751" y="4760163"/>
            <a:ext cx="1052195" cy="218440"/>
          </a:xfrm>
          <a:custGeom>
            <a:avLst/>
            <a:gdLst/>
            <a:ahLst/>
            <a:cxnLst/>
            <a:rect l="l" t="t" r="r" b="b"/>
            <a:pathLst>
              <a:path w="1052195" h="218439">
                <a:moveTo>
                  <a:pt x="0" y="218236"/>
                </a:moveTo>
                <a:lnTo>
                  <a:pt x="1052144" y="218236"/>
                </a:lnTo>
                <a:lnTo>
                  <a:pt x="1052144"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385946" y="4760163"/>
            <a:ext cx="973455" cy="218440"/>
          </a:xfrm>
          <a:custGeom>
            <a:avLst/>
            <a:gdLst/>
            <a:ahLst/>
            <a:cxnLst/>
            <a:rect l="l" t="t" r="r" b="b"/>
            <a:pathLst>
              <a:path w="973454" h="218439">
                <a:moveTo>
                  <a:pt x="0" y="218236"/>
                </a:moveTo>
                <a:lnTo>
                  <a:pt x="973035" y="218236"/>
                </a:lnTo>
                <a:lnTo>
                  <a:pt x="973035"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358894" y="4760163"/>
            <a:ext cx="1173480" cy="218440"/>
          </a:xfrm>
          <a:custGeom>
            <a:avLst/>
            <a:gdLst/>
            <a:ahLst/>
            <a:cxnLst/>
            <a:rect l="l" t="t" r="r" b="b"/>
            <a:pathLst>
              <a:path w="1173479" h="218439">
                <a:moveTo>
                  <a:pt x="0" y="218236"/>
                </a:moveTo>
                <a:lnTo>
                  <a:pt x="1173378" y="218236"/>
                </a:lnTo>
                <a:lnTo>
                  <a:pt x="1173378"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32373" y="4760163"/>
            <a:ext cx="1409700" cy="218440"/>
          </a:xfrm>
          <a:custGeom>
            <a:avLst/>
            <a:gdLst/>
            <a:ahLst/>
            <a:cxnLst/>
            <a:rect l="l" t="t" r="r" b="b"/>
            <a:pathLst>
              <a:path w="1409700" h="218439">
                <a:moveTo>
                  <a:pt x="0" y="218236"/>
                </a:moveTo>
                <a:lnTo>
                  <a:pt x="1409446" y="218236"/>
                </a:lnTo>
                <a:lnTo>
                  <a:pt x="1409446"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8322691" y="4760163"/>
            <a:ext cx="1316990" cy="218440"/>
          </a:xfrm>
          <a:custGeom>
            <a:avLst/>
            <a:gdLst/>
            <a:ahLst/>
            <a:cxnLst/>
            <a:rect l="l" t="t" r="r" b="b"/>
            <a:pathLst>
              <a:path w="1316990" h="218439">
                <a:moveTo>
                  <a:pt x="0" y="218236"/>
                </a:moveTo>
                <a:lnTo>
                  <a:pt x="1316481" y="218236"/>
                </a:lnTo>
                <a:lnTo>
                  <a:pt x="1316481"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639172" y="4760163"/>
            <a:ext cx="1059180" cy="218440"/>
          </a:xfrm>
          <a:custGeom>
            <a:avLst/>
            <a:gdLst/>
            <a:ahLst/>
            <a:cxnLst/>
            <a:rect l="l" t="t" r="r" b="b"/>
            <a:pathLst>
              <a:path w="1059179" h="218439">
                <a:moveTo>
                  <a:pt x="0" y="218236"/>
                </a:moveTo>
                <a:lnTo>
                  <a:pt x="1058900" y="218236"/>
                </a:lnTo>
                <a:lnTo>
                  <a:pt x="1058900" y="0"/>
                </a:lnTo>
                <a:lnTo>
                  <a:pt x="0" y="0"/>
                </a:lnTo>
                <a:lnTo>
                  <a:pt x="0" y="218236"/>
                </a:lnTo>
                <a:close/>
              </a:path>
            </a:pathLst>
          </a:custGeom>
          <a:solidFill>
            <a:srgbClr val="E8E8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3496055" y="4466780"/>
            <a:ext cx="3039491" cy="148221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625596" y="4943855"/>
            <a:ext cx="2103881" cy="9991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21608" y="5116067"/>
            <a:ext cx="1813560" cy="551815"/>
          </a:xfrm>
          <a:custGeom>
            <a:avLst/>
            <a:gdLst/>
            <a:ahLst/>
            <a:cxnLst/>
            <a:rect l="l" t="t" r="r" b="b"/>
            <a:pathLst>
              <a:path w="1813560" h="551814">
                <a:moveTo>
                  <a:pt x="0" y="551687"/>
                </a:moveTo>
                <a:lnTo>
                  <a:pt x="1813560" y="551687"/>
                </a:lnTo>
                <a:lnTo>
                  <a:pt x="1813560" y="0"/>
                </a:lnTo>
                <a:lnTo>
                  <a:pt x="0" y="0"/>
                </a:lnTo>
                <a:lnTo>
                  <a:pt x="0" y="551687"/>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57216" y="4690998"/>
            <a:ext cx="1600835" cy="424180"/>
          </a:xfrm>
          <a:custGeom>
            <a:avLst/>
            <a:gdLst/>
            <a:ahLst/>
            <a:cxnLst/>
            <a:rect l="l" t="t" r="r" b="b"/>
            <a:pathLst>
              <a:path w="1600835" h="424179">
                <a:moveTo>
                  <a:pt x="1600581" y="0"/>
                </a:moveTo>
                <a:lnTo>
                  <a:pt x="0" y="423925"/>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3924427" y="5192725"/>
            <a:ext cx="141033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This is not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a</a:t>
            </a:r>
            <a:r>
              <a:rPr kumimoji="0" sz="1200" b="1" i="0" u="none" strike="noStrike" kern="1200" cap="none" spc="-7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familiar</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device for</a:t>
            </a:r>
            <a:r>
              <a:rPr kumimoji="0" sz="1200" b="1" i="0" u="none" strike="noStrike" kern="1200" cap="none" spc="-2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1" name="object 41"/>
          <p:cNvSpPr/>
          <p:nvPr/>
        </p:nvSpPr>
        <p:spPr>
          <a:xfrm>
            <a:off x="8953500" y="4392155"/>
            <a:ext cx="2411729" cy="168173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051035" y="5067300"/>
            <a:ext cx="2215260" cy="99912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9179052" y="5239511"/>
            <a:ext cx="1905000" cy="553720"/>
          </a:xfrm>
          <a:custGeom>
            <a:avLst/>
            <a:gdLst/>
            <a:ahLst/>
            <a:cxnLst/>
            <a:rect l="l" t="t" r="r" b="b"/>
            <a:pathLst>
              <a:path w="1905000" h="553720">
                <a:moveTo>
                  <a:pt x="0" y="553212"/>
                </a:moveTo>
                <a:lnTo>
                  <a:pt x="1905000" y="553212"/>
                </a:lnTo>
                <a:lnTo>
                  <a:pt x="1905000" y="0"/>
                </a:lnTo>
                <a:lnTo>
                  <a:pt x="0" y="0"/>
                </a:lnTo>
                <a:lnTo>
                  <a:pt x="0" y="553212"/>
                </a:lnTo>
                <a:close/>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115931" y="4613783"/>
            <a:ext cx="220345" cy="626745"/>
          </a:xfrm>
          <a:custGeom>
            <a:avLst/>
            <a:gdLst/>
            <a:ahLst/>
            <a:cxnLst/>
            <a:rect l="l" t="t" r="r" b="b"/>
            <a:pathLst>
              <a:path w="220345" h="626745">
                <a:moveTo>
                  <a:pt x="220218" y="0"/>
                </a:moveTo>
                <a:lnTo>
                  <a:pt x="0" y="626618"/>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txBox="1"/>
          <p:nvPr/>
        </p:nvSpPr>
        <p:spPr>
          <a:xfrm>
            <a:off x="9351644" y="5317616"/>
            <a:ext cx="1560830" cy="391795"/>
          </a:xfrm>
          <a:prstGeom prst="rect">
            <a:avLst/>
          </a:prstGeom>
        </p:spPr>
        <p:txBody>
          <a:bodyPr vert="horz" wrap="square" lIns="0" tIns="12700" rIns="0" bIns="0" rtlCol="0">
            <a:spAutoFit/>
          </a:bodyPr>
          <a:lstStyle/>
          <a:p>
            <a:pPr marL="12700" marR="5080" lvl="0" indent="80645"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0" normalizeH="0" baseline="0" noProof="0" dirty="0">
                <a:ln>
                  <a:noFill/>
                </a:ln>
                <a:solidFill>
                  <a:prstClr val="black"/>
                </a:solidFill>
                <a:effectLst/>
                <a:uLnTx/>
                <a:uFillTx/>
                <a:latin typeface="Segoe UI Semibold"/>
                <a:ea typeface="+mn-ea"/>
                <a:cs typeface="Segoe UI Semibold"/>
              </a:rPr>
              <a:t>We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have never seen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Claire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log in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3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Italy</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6" name="object 46"/>
          <p:cNvSpPr/>
          <p:nvPr/>
        </p:nvSpPr>
        <p:spPr>
          <a:xfrm>
            <a:off x="6816852" y="4448505"/>
            <a:ext cx="2239391" cy="1750314"/>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912864" y="4884369"/>
            <a:ext cx="2093214" cy="1364742"/>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042404" y="5116067"/>
            <a:ext cx="1732914" cy="802005"/>
          </a:xfrm>
          <a:custGeom>
            <a:avLst/>
            <a:gdLst/>
            <a:ahLst/>
            <a:cxnLst/>
            <a:rect l="l" t="t" r="r" b="b"/>
            <a:pathLst>
              <a:path w="1732915" h="802004">
                <a:moveTo>
                  <a:pt x="0" y="801623"/>
                </a:moveTo>
                <a:lnTo>
                  <a:pt x="1732788" y="801623"/>
                </a:lnTo>
                <a:lnTo>
                  <a:pt x="1732788" y="0"/>
                </a:lnTo>
                <a:lnTo>
                  <a:pt x="0" y="0"/>
                </a:lnTo>
                <a:lnTo>
                  <a:pt x="0" y="801623"/>
                </a:lnTo>
                <a:close/>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895843" y="4672965"/>
            <a:ext cx="596900" cy="441959"/>
          </a:xfrm>
          <a:custGeom>
            <a:avLst/>
            <a:gdLst/>
            <a:ahLst/>
            <a:cxnLst/>
            <a:rect l="l" t="t" r="r" b="b"/>
            <a:pathLst>
              <a:path w="596900" h="441960">
                <a:moveTo>
                  <a:pt x="0" y="441706"/>
                </a:moveTo>
                <a:lnTo>
                  <a:pt x="596900" y="0"/>
                </a:lnTo>
              </a:path>
            </a:pathLst>
          </a:custGeom>
          <a:ln w="952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txBox="1"/>
          <p:nvPr/>
        </p:nvSpPr>
        <p:spPr>
          <a:xfrm>
            <a:off x="7211948" y="5134736"/>
            <a:ext cx="1393825" cy="757555"/>
          </a:xfrm>
          <a:prstGeom prst="rect">
            <a:avLst/>
          </a:prstGeom>
        </p:spPr>
        <p:txBody>
          <a:bodyPr vert="horz" wrap="square" lIns="0" tIns="12700" rIns="0" bIns="0" rtlCol="0">
            <a:spAutoFit/>
          </a:bodyPr>
          <a:lstStyle/>
          <a:p>
            <a:pPr marL="12065" marR="5080" lvl="0" indent="635"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There are 132 other  users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from</a:t>
            </a:r>
            <a:r>
              <a:rPr kumimoji="0" sz="1200" b="1" i="0" u="none" strike="noStrike" kern="1200" cap="none" spc="-50"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different  tenants </a:t>
            </a:r>
            <a:r>
              <a:rPr kumimoji="0" sz="1200" b="1" i="0" u="none" strike="noStrike" kern="1200" cap="none" spc="-5" normalizeH="0" baseline="0" noProof="0" dirty="0">
                <a:ln>
                  <a:noFill/>
                </a:ln>
                <a:solidFill>
                  <a:prstClr val="black"/>
                </a:solidFill>
                <a:effectLst/>
                <a:uLnTx/>
                <a:uFillTx/>
                <a:latin typeface="Segoe UI Semibold"/>
                <a:ea typeface="+mn-ea"/>
                <a:cs typeface="Segoe UI Semibold"/>
              </a:rPr>
              <a:t>using this  </a:t>
            </a:r>
            <a:r>
              <a:rPr kumimoji="0" sz="1200" b="1" i="0" u="none" strike="noStrike" kern="1200" cap="none" spc="0" normalizeH="0" baseline="0" noProof="0" dirty="0">
                <a:ln>
                  <a:noFill/>
                </a:ln>
                <a:solidFill>
                  <a:prstClr val="black"/>
                </a:solidFill>
                <a:effectLst/>
                <a:uLnTx/>
                <a:uFillTx/>
                <a:latin typeface="Segoe UI Semibold"/>
                <a:ea typeface="+mn-ea"/>
                <a:cs typeface="Segoe UI Semibold"/>
              </a:rPr>
              <a:t>IP</a:t>
            </a:r>
            <a:r>
              <a:rPr kumimoji="0" sz="1200" b="1" i="0" u="none" strike="noStrike" kern="1200" cap="none" spc="-15" normalizeH="0" baseline="0" noProof="0" dirty="0">
                <a:ln>
                  <a:noFill/>
                </a:ln>
                <a:solidFill>
                  <a:prstClr val="black"/>
                </a:solidFill>
                <a:effectLst/>
                <a:uLnTx/>
                <a:uFillTx/>
                <a:latin typeface="Segoe UI Semibold"/>
                <a:ea typeface="+mn-ea"/>
                <a:cs typeface="Segoe UI Semibold"/>
              </a:rPr>
              <a:t> </a:t>
            </a:r>
            <a:r>
              <a:rPr kumimoji="0" sz="1200" b="1" i="0" u="none" strike="noStrike" kern="1200" cap="none" spc="-10" normalizeH="0" baseline="0" noProof="0" dirty="0">
                <a:ln>
                  <a:noFill/>
                </a:ln>
                <a:solidFill>
                  <a:prstClr val="black"/>
                </a:solidFill>
                <a:effectLst/>
                <a:uLnTx/>
                <a:uFillTx/>
                <a:latin typeface="Segoe UI Semibold"/>
                <a:ea typeface="+mn-ea"/>
                <a:cs typeface="Segoe UI Semibold"/>
              </a:rPr>
              <a:t>address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1" name="object 51"/>
          <p:cNvSpPr/>
          <p:nvPr/>
        </p:nvSpPr>
        <p:spPr>
          <a:xfrm>
            <a:off x="1056132" y="4501896"/>
            <a:ext cx="2643377" cy="124268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216152" y="4771644"/>
            <a:ext cx="2314194" cy="99912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448179" y="4727321"/>
            <a:ext cx="974090" cy="249554"/>
          </a:xfrm>
          <a:custGeom>
            <a:avLst/>
            <a:gdLst/>
            <a:ahLst/>
            <a:cxnLst/>
            <a:rect l="l" t="t" r="r" b="b"/>
            <a:pathLst>
              <a:path w="974089" h="249554">
                <a:moveTo>
                  <a:pt x="973962" y="0"/>
                </a:moveTo>
                <a:lnTo>
                  <a:pt x="0" y="249046"/>
                </a:lnTo>
              </a:path>
            </a:pathLst>
          </a:custGeom>
          <a:ln w="9524">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4" name="object 54"/>
          <p:cNvGraphicFramePr>
            <a:graphicFrameLocks noGrp="1"/>
          </p:cNvGraphicFramePr>
          <p:nvPr/>
        </p:nvGraphicFramePr>
        <p:xfrm>
          <a:off x="1275207" y="3444494"/>
          <a:ext cx="9417683" cy="2012692"/>
        </p:xfrm>
        <a:graphic>
          <a:graphicData uri="http://schemas.openxmlformats.org/drawingml/2006/table">
            <a:tbl>
              <a:tblPr firstRow="1" bandRow="1">
                <a:tableStyleId>{2D5ABB26-0587-4C30-8999-92F81FD0307C}</a:tableStyleId>
              </a:tblPr>
              <a:tblGrid>
                <a:gridCol w="1052195">
                  <a:extLst>
                    <a:ext uri="{9D8B030D-6E8A-4147-A177-3AD203B41FA5}">
                      <a16:colId xmlns:a16="http://schemas.microsoft.com/office/drawing/2014/main" val="20000"/>
                    </a:ext>
                  </a:extLst>
                </a:gridCol>
                <a:gridCol w="1052195">
                  <a:extLst>
                    <a:ext uri="{9D8B030D-6E8A-4147-A177-3AD203B41FA5}">
                      <a16:colId xmlns:a16="http://schemas.microsoft.com/office/drawing/2014/main" val="20001"/>
                    </a:ext>
                  </a:extLst>
                </a:gridCol>
                <a:gridCol w="972819">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381125">
                  <a:extLst>
                    <a:ext uri="{9D8B030D-6E8A-4147-A177-3AD203B41FA5}">
                      <a16:colId xmlns:a16="http://schemas.microsoft.com/office/drawing/2014/main" val="20005"/>
                    </a:ext>
                  </a:extLst>
                </a:gridCol>
                <a:gridCol w="1316990">
                  <a:extLst>
                    <a:ext uri="{9D8B030D-6E8A-4147-A177-3AD203B41FA5}">
                      <a16:colId xmlns:a16="http://schemas.microsoft.com/office/drawing/2014/main" val="20006"/>
                    </a:ext>
                  </a:extLst>
                </a:gridCol>
                <a:gridCol w="1059179">
                  <a:extLst>
                    <a:ext uri="{9D8B030D-6E8A-4147-A177-3AD203B41FA5}">
                      <a16:colId xmlns:a16="http://schemas.microsoft.com/office/drawing/2014/main" val="20007"/>
                    </a:ext>
                  </a:extLst>
                </a:gridCol>
              </a:tblGrid>
              <a:tr h="218185">
                <a:tc>
                  <a:txBody>
                    <a:bodyPr/>
                    <a:lstStyle/>
                    <a:p>
                      <a:pPr algn="ctr">
                        <a:lnSpc>
                          <a:spcPts val="1620"/>
                        </a:lnSpc>
                      </a:pPr>
                      <a:r>
                        <a:rPr sz="1400" b="1" spc="-5" dirty="0">
                          <a:solidFill>
                            <a:srgbClr val="FFFFFF"/>
                          </a:solidFill>
                          <a:latin typeface="Segoe UI"/>
                          <a:cs typeface="Segoe UI"/>
                        </a:rPr>
                        <a:t>Session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Date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ts val="1620"/>
                        </a:lnSpc>
                      </a:pPr>
                      <a:r>
                        <a:rPr sz="1400" b="1" dirty="0">
                          <a:solidFill>
                            <a:srgbClr val="FFFFFF"/>
                          </a:solidFill>
                          <a:latin typeface="Segoe UI"/>
                          <a:cs typeface="Segoe UI"/>
                        </a:rPr>
                        <a:t>Time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400050">
                        <a:lnSpc>
                          <a:spcPts val="1620"/>
                        </a:lnSpc>
                      </a:pPr>
                      <a:r>
                        <a:rPr sz="1400" b="1" spc="-5" dirty="0">
                          <a:solidFill>
                            <a:srgbClr val="FFFFFF"/>
                          </a:solidFill>
                          <a:latin typeface="Segoe UI"/>
                          <a:cs typeface="Segoe UI"/>
                        </a:rPr>
                        <a:t>User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spc="-5" dirty="0">
                          <a:solidFill>
                            <a:srgbClr val="FFFFFF"/>
                          </a:solidFill>
                          <a:latin typeface="Segoe UI"/>
                          <a:cs typeface="Segoe UI"/>
                        </a:rPr>
                        <a:t>Device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Application</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905" algn="ctr">
                        <a:lnSpc>
                          <a:spcPts val="1620"/>
                        </a:lnSpc>
                      </a:pPr>
                      <a:r>
                        <a:rPr sz="1400" b="1" dirty="0">
                          <a:solidFill>
                            <a:srgbClr val="FFFFFF"/>
                          </a:solidFill>
                          <a:latin typeface="Segoe UI"/>
                          <a:cs typeface="Segoe UI"/>
                        </a:rPr>
                        <a:t>IP</a:t>
                      </a:r>
                      <a:r>
                        <a:rPr sz="1400" b="1" spc="-20" dirty="0">
                          <a:solidFill>
                            <a:srgbClr val="FFFFFF"/>
                          </a:solidFill>
                          <a:latin typeface="Segoe UI"/>
                          <a:cs typeface="Segoe UI"/>
                        </a:rPr>
                        <a:t> </a:t>
                      </a:r>
                      <a:r>
                        <a:rPr sz="1400" b="1" spc="-5" dirty="0">
                          <a:solidFill>
                            <a:srgbClr val="FFFFFF"/>
                          </a:solidFill>
                          <a:latin typeface="Segoe UI"/>
                          <a:cs typeface="Segoe UI"/>
                        </a:rPr>
                        <a:t>Address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1270" algn="ctr">
                        <a:lnSpc>
                          <a:spcPts val="1620"/>
                        </a:lnSpc>
                      </a:pPr>
                      <a:r>
                        <a:rPr sz="1400" b="1" spc="10" dirty="0">
                          <a:solidFill>
                            <a:srgbClr val="FFFFFF"/>
                          </a:solidFill>
                          <a:latin typeface="Segoe UI"/>
                          <a:cs typeface="Segoe UI"/>
                        </a:rPr>
                        <a:t>Country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18312">
                <a:tc>
                  <a:txBody>
                    <a:bodyPr/>
                    <a:lstStyle/>
                    <a:p>
                      <a:pPr algn="ctr">
                        <a:lnSpc>
                          <a:spcPts val="1620"/>
                        </a:lnSpc>
                      </a:pPr>
                      <a:r>
                        <a:rPr sz="1400" dirty="0">
                          <a:latin typeface="Segoe UI"/>
                          <a:cs typeface="Segoe UI"/>
                        </a:rPr>
                        <a:t>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10:05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1"/>
                  </a:ext>
                </a:extLst>
              </a:tr>
              <a:tr h="218186">
                <a:tc>
                  <a:txBody>
                    <a:bodyPr/>
                    <a:lstStyle/>
                    <a:p>
                      <a:pPr algn="ctr">
                        <a:lnSpc>
                          <a:spcPts val="1620"/>
                        </a:lnSpc>
                      </a:pPr>
                      <a:r>
                        <a:rPr sz="1400" dirty="0">
                          <a:latin typeface="Segoe UI"/>
                          <a:cs typeface="Segoe UI"/>
                        </a:rPr>
                        <a:t>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15:07</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extLst>
                  <a:ext uri="{0D108BD9-81ED-4DB2-BD59-A6C34878D82A}">
                    <a16:rowId xmlns:a16="http://schemas.microsoft.com/office/drawing/2014/main" val="10002"/>
                  </a:ext>
                </a:extLst>
              </a:tr>
              <a:tr h="218185">
                <a:tc>
                  <a:txBody>
                    <a:bodyPr/>
                    <a:lstStyle/>
                    <a:p>
                      <a:pPr algn="ctr">
                        <a:lnSpc>
                          <a:spcPts val="1620"/>
                        </a:lnSpc>
                      </a:pPr>
                      <a:r>
                        <a:rPr sz="1400" dirty="0">
                          <a:latin typeface="Segoe UI"/>
                          <a:cs typeface="Segoe UI"/>
                        </a:rPr>
                        <a:t>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3-Mar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spc="-5" dirty="0">
                          <a:latin typeface="Segoe UI"/>
                          <a:cs typeface="Segoe UI"/>
                        </a:rPr>
                        <a:t>16:45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CED2"/>
                    </a:solidFill>
                  </a:tcPr>
                </a:tc>
                <a:extLst>
                  <a:ext uri="{0D108BD9-81ED-4DB2-BD59-A6C34878D82A}">
                    <a16:rowId xmlns:a16="http://schemas.microsoft.com/office/drawing/2014/main" val="10003"/>
                  </a:ext>
                </a:extLst>
              </a:tr>
              <a:tr h="218312">
                <a:tc>
                  <a:txBody>
                    <a:bodyPr/>
                    <a:lstStyle/>
                    <a:p>
                      <a:pPr algn="ctr">
                        <a:lnSpc>
                          <a:spcPts val="1620"/>
                        </a:lnSpc>
                      </a:pPr>
                      <a:r>
                        <a:rPr sz="1400" dirty="0">
                          <a:latin typeface="Segoe UI"/>
                          <a:cs typeface="Segoe UI"/>
                        </a:rPr>
                        <a:t>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algn="ctr">
                        <a:lnSpc>
                          <a:spcPts val="1620"/>
                        </a:lnSpc>
                      </a:pPr>
                      <a:r>
                        <a:rPr sz="1400" spc="-5" dirty="0">
                          <a:latin typeface="Segoe UI"/>
                          <a:cs typeface="Segoe UI"/>
                        </a:rPr>
                        <a:t>10:23</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Windows</a:t>
                      </a:r>
                      <a:r>
                        <a:rPr sz="1400" spc="-30" dirty="0">
                          <a:latin typeface="Segoe UI"/>
                          <a:cs typeface="Segoe UI"/>
                        </a:rPr>
                        <a:t> </a:t>
                      </a:r>
                      <a:r>
                        <a:rPr sz="1400" spc="-5" dirty="0">
                          <a:latin typeface="Segoe UI"/>
                          <a:cs typeface="Segoe UI"/>
                        </a:rPr>
                        <a:t>10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Salesforce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2.2.2.1</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18186">
                <a:tc>
                  <a:txBody>
                    <a:bodyPr/>
                    <a:lstStyle/>
                    <a:p>
                      <a:pPr algn="ctr">
                        <a:lnSpc>
                          <a:spcPts val="1620"/>
                        </a:lnSpc>
                      </a:pPr>
                      <a:r>
                        <a:rPr sz="1400" dirty="0">
                          <a:latin typeface="Segoe UI"/>
                          <a:cs typeface="Segoe UI"/>
                        </a:rPr>
                        <a:t>5</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4-Mar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2:04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Linux</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10" dirty="0">
                          <a:latin typeface="Segoe UI"/>
                          <a:cs typeface="Segoe UI"/>
                        </a:rPr>
                        <a:t>Sway</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0E6FF"/>
                    </a:solidFill>
                  </a:tcPr>
                </a:tc>
                <a:tc>
                  <a:txBody>
                    <a:bodyPr/>
                    <a:lstStyle/>
                    <a:p>
                      <a:pPr algn="ctr">
                        <a:lnSpc>
                          <a:spcPts val="1620"/>
                        </a:lnSpc>
                      </a:pPr>
                      <a:r>
                        <a:rPr sz="1400" spc="-5" dirty="0">
                          <a:latin typeface="Segoe UI"/>
                          <a:cs typeface="Segoe UI"/>
                        </a:rPr>
                        <a:t>13.22.12.12</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IT</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18186">
                <a:tc>
                  <a:txBody>
                    <a:bodyPr/>
                    <a:lstStyle/>
                    <a:p>
                      <a:pPr algn="ctr">
                        <a:lnSpc>
                          <a:spcPts val="1620"/>
                        </a:lnSpc>
                      </a:pPr>
                      <a:r>
                        <a:rPr sz="1400" dirty="0">
                          <a:latin typeface="Segoe UI"/>
                          <a:cs typeface="Segoe UI"/>
                        </a:rPr>
                        <a:t>6</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5-Mar</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spc="-5" dirty="0">
                          <a:latin typeface="Segoe UI"/>
                          <a:cs typeface="Segoe UI"/>
                        </a:rPr>
                        <a:t>11:30</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368300">
                        <a:lnSpc>
                          <a:spcPts val="1620"/>
                        </a:lnSpc>
                      </a:pPr>
                      <a:r>
                        <a:rPr sz="1400" spc="-10" dirty="0">
                          <a:latin typeface="Segoe UI"/>
                          <a:cs typeface="Segoe UI"/>
                        </a:rPr>
                        <a:t>Claire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iPhone</a:t>
                      </a:r>
                      <a:r>
                        <a:rPr sz="1400" spc="-30" dirty="0">
                          <a:latin typeface="Segoe UI"/>
                          <a:cs typeface="Segoe UI"/>
                        </a:rPr>
                        <a:t> </a:t>
                      </a:r>
                      <a:r>
                        <a:rPr sz="1400" dirty="0">
                          <a:latin typeface="Segoe UI"/>
                          <a:cs typeface="Segoe UI"/>
                        </a:rPr>
                        <a:t>8</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ts val="1620"/>
                        </a:lnSpc>
                      </a:pPr>
                      <a:r>
                        <a:rPr sz="1400" dirty="0">
                          <a:latin typeface="Segoe UI"/>
                          <a:cs typeface="Segoe UI"/>
                        </a:rPr>
                        <a:t>Exchange</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A"/>
                    </a:solidFill>
                  </a:tcPr>
                </a:tc>
                <a:tc>
                  <a:txBody>
                    <a:bodyPr/>
                    <a:lstStyle/>
                    <a:p>
                      <a:pPr marL="1270" algn="ctr">
                        <a:lnSpc>
                          <a:spcPts val="1620"/>
                        </a:lnSpc>
                      </a:pPr>
                      <a:r>
                        <a:rPr sz="1400" spc="-5" dirty="0">
                          <a:latin typeface="Segoe UI"/>
                          <a:cs typeface="Segoe UI"/>
                        </a:rPr>
                        <a:t>1.2.3.4</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ts val="1620"/>
                        </a:lnSpc>
                      </a:pPr>
                      <a:r>
                        <a:rPr sz="1400" spc="-5" dirty="0">
                          <a:latin typeface="Segoe UI"/>
                          <a:cs typeface="Segoe UI"/>
                        </a:rPr>
                        <a:t>US</a:t>
                      </a:r>
                      <a:endParaRPr sz="14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485140">
                <a:tc gridSpan="2">
                  <a:txBody>
                    <a:bodyPr/>
                    <a:lstStyle/>
                    <a:p>
                      <a:pPr marR="10160" algn="ctr">
                        <a:lnSpc>
                          <a:spcPct val="100000"/>
                        </a:lnSpc>
                        <a:spcBef>
                          <a:spcPts val="440"/>
                        </a:spcBef>
                      </a:pPr>
                      <a:r>
                        <a:rPr sz="1200" b="1" spc="-10" dirty="0">
                          <a:latin typeface="Segoe UI Semibold"/>
                          <a:cs typeface="Segoe UI Semibold"/>
                        </a:rPr>
                        <a:t>Claire </a:t>
                      </a:r>
                      <a:r>
                        <a:rPr sz="1200" b="1" spc="-5" dirty="0">
                          <a:latin typeface="Segoe UI Semibold"/>
                          <a:cs typeface="Segoe UI Semibold"/>
                        </a:rPr>
                        <a:t>doesn’t</a:t>
                      </a:r>
                      <a:r>
                        <a:rPr sz="1200" b="1" dirty="0">
                          <a:latin typeface="Segoe UI Semibold"/>
                          <a:cs typeface="Segoe UI Semibold"/>
                        </a:rPr>
                        <a:t> </a:t>
                      </a:r>
                      <a:r>
                        <a:rPr sz="1200" b="1" spc="-5" dirty="0">
                          <a:latin typeface="Segoe UI Semibold"/>
                          <a:cs typeface="Segoe UI Semibold"/>
                        </a:rPr>
                        <a:t>normally</a:t>
                      </a:r>
                      <a:endParaRPr sz="1200">
                        <a:latin typeface="Segoe UI Semibold"/>
                        <a:cs typeface="Segoe UI Semibold"/>
                      </a:endParaRPr>
                    </a:p>
                    <a:p>
                      <a:pPr marR="8890" algn="ctr">
                        <a:lnSpc>
                          <a:spcPct val="100000"/>
                        </a:lnSpc>
                      </a:pPr>
                      <a:r>
                        <a:rPr sz="1200" b="1" spc="-5" dirty="0">
                          <a:latin typeface="Segoe UI Semibold"/>
                          <a:cs typeface="Segoe UI Semibold"/>
                        </a:rPr>
                        <a:t>log in </a:t>
                      </a:r>
                      <a:r>
                        <a:rPr sz="1200" b="1" dirty="0">
                          <a:latin typeface="Segoe UI Semibold"/>
                          <a:cs typeface="Segoe UI Semibold"/>
                        </a:rPr>
                        <a:t>at 2</a:t>
                      </a:r>
                      <a:r>
                        <a:rPr sz="1200" b="1" spc="-55" dirty="0">
                          <a:latin typeface="Segoe UI Semibold"/>
                          <a:cs typeface="Segoe UI Semibold"/>
                        </a:rPr>
                        <a:t> </a:t>
                      </a:r>
                      <a:r>
                        <a:rPr sz="1200" b="1" spc="-5" dirty="0">
                          <a:latin typeface="Segoe UI Semibold"/>
                          <a:cs typeface="Segoe UI Semibold"/>
                        </a:rPr>
                        <a:t>AM</a:t>
                      </a:r>
                      <a:endParaRPr sz="1200">
                        <a:latin typeface="Segoe UI Semibold"/>
                        <a:cs typeface="Segoe UI Semibold"/>
                      </a:endParaRPr>
                    </a:p>
                  </a:txBody>
                  <a:tcPr marL="0" marR="0" marT="55880" marB="0">
                    <a:lnL w="9525">
                      <a:solidFill>
                        <a:srgbClr val="50E6FF"/>
                      </a:solidFill>
                      <a:prstDash val="solid"/>
                    </a:lnL>
                    <a:lnR w="9525">
                      <a:solidFill>
                        <a:srgbClr val="50E6FF"/>
                      </a:solidFill>
                      <a:prstDash val="solid"/>
                    </a:lnR>
                    <a:lnT w="12700">
                      <a:solidFill>
                        <a:srgbClr val="FFFFFF"/>
                      </a:solidFill>
                      <a:prstDash val="solid"/>
                    </a:lnT>
                    <a:lnB w="9525">
                      <a:solidFill>
                        <a:srgbClr val="50E6FF"/>
                      </a:solidFill>
                      <a:prstDash val="solid"/>
                    </a:lnB>
                  </a:tcPr>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9525">
                      <a:solidFill>
                        <a:srgbClr val="50E6FF"/>
                      </a:solidFill>
                      <a:prstDash val="solid"/>
                    </a:lnL>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graphicFrame>
        <p:nvGraphicFramePr>
          <p:cNvPr id="55" name="object 55"/>
          <p:cNvGraphicFramePr>
            <a:graphicFrameLocks noGrp="1"/>
          </p:cNvGraphicFramePr>
          <p:nvPr/>
        </p:nvGraphicFramePr>
        <p:xfrm>
          <a:off x="1234782" y="6028702"/>
          <a:ext cx="9417049" cy="647381"/>
        </p:xfrm>
        <a:graphic>
          <a:graphicData uri="http://schemas.openxmlformats.org/drawingml/2006/table">
            <a:tbl>
              <a:tblPr firstRow="1" bandRow="1">
                <a:tableStyleId>{2D5ABB26-0587-4C30-8999-92F81FD0307C}</a:tableStyleId>
              </a:tblPr>
              <a:tblGrid>
                <a:gridCol w="2316480">
                  <a:extLst>
                    <a:ext uri="{9D8B030D-6E8A-4147-A177-3AD203B41FA5}">
                      <a16:colId xmlns:a16="http://schemas.microsoft.com/office/drawing/2014/main" val="20000"/>
                    </a:ext>
                  </a:extLst>
                </a:gridCol>
                <a:gridCol w="192659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450340">
                  <a:extLst>
                    <a:ext uri="{9D8B030D-6E8A-4147-A177-3AD203B41FA5}">
                      <a16:colId xmlns:a16="http://schemas.microsoft.com/office/drawing/2014/main" val="20003"/>
                    </a:ext>
                  </a:extLst>
                </a:gridCol>
                <a:gridCol w="2056764">
                  <a:extLst>
                    <a:ext uri="{9D8B030D-6E8A-4147-A177-3AD203B41FA5}">
                      <a16:colId xmlns:a16="http://schemas.microsoft.com/office/drawing/2014/main" val="20004"/>
                    </a:ext>
                  </a:extLst>
                </a:gridCol>
              </a:tblGrid>
              <a:tr h="347446">
                <a:tc>
                  <a:txBody>
                    <a:bodyPr/>
                    <a:lstStyle/>
                    <a:p>
                      <a:pPr algn="ctr">
                        <a:lnSpc>
                          <a:spcPct val="100000"/>
                        </a:lnSpc>
                        <a:spcBef>
                          <a:spcPts val="515"/>
                        </a:spcBef>
                      </a:pPr>
                      <a:r>
                        <a:rPr sz="1400" b="1" spc="-5" dirty="0">
                          <a:solidFill>
                            <a:srgbClr val="FFFFFF"/>
                          </a:solidFill>
                          <a:latin typeface="Segoe UI"/>
                          <a:cs typeface="Segoe UI"/>
                        </a:rPr>
                        <a:t>IsNormalTimeOfDay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10" dirty="0">
                          <a:solidFill>
                            <a:srgbClr val="FFFFFF"/>
                          </a:solidFill>
                          <a:latin typeface="Segoe UI"/>
                          <a:cs typeface="Segoe UI"/>
                        </a:rPr>
                        <a:t>IsFamiliarDevice</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IsFamiliarApp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marL="635" algn="ctr">
                        <a:lnSpc>
                          <a:spcPct val="100000"/>
                        </a:lnSpc>
                        <a:spcBef>
                          <a:spcPts val="515"/>
                        </a:spcBef>
                      </a:pPr>
                      <a:r>
                        <a:rPr sz="1400" b="1" spc="-5" dirty="0">
                          <a:solidFill>
                            <a:srgbClr val="FFFFFF"/>
                          </a:solidFill>
                          <a:latin typeface="Segoe UI"/>
                          <a:cs typeface="Segoe UI"/>
                        </a:rPr>
                        <a:t>IsFamiliarIP</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tc>
                  <a:txBody>
                    <a:bodyPr/>
                    <a:lstStyle/>
                    <a:p>
                      <a:pPr algn="ctr">
                        <a:lnSpc>
                          <a:spcPct val="100000"/>
                        </a:lnSpc>
                        <a:spcBef>
                          <a:spcPts val="515"/>
                        </a:spcBef>
                      </a:pPr>
                      <a:r>
                        <a:rPr sz="1400" b="1" spc="-5" dirty="0">
                          <a:solidFill>
                            <a:srgbClr val="FFFFFF"/>
                          </a:solidFill>
                          <a:latin typeface="Segoe UI"/>
                          <a:cs typeface="Segoe UI"/>
                        </a:rPr>
                        <a:t>IsFamiliarCountry</a:t>
                      </a:r>
                      <a:endParaRPr sz="1400">
                        <a:latin typeface="Segoe UI"/>
                        <a:cs typeface="Segoe UI"/>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395E"/>
                    </a:solidFill>
                  </a:tcPr>
                </a:tc>
                <a:extLst>
                  <a:ext uri="{0D108BD9-81ED-4DB2-BD59-A6C34878D82A}">
                    <a16:rowId xmlns:a16="http://schemas.microsoft.com/office/drawing/2014/main" val="10000"/>
                  </a:ext>
                </a:extLst>
              </a:tr>
              <a:tr h="299935">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270"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tc>
                  <a:txBody>
                    <a:bodyPr/>
                    <a:lstStyle/>
                    <a:p>
                      <a:pPr marL="1905" algn="ctr">
                        <a:lnSpc>
                          <a:spcPct val="100000"/>
                        </a:lnSpc>
                        <a:spcBef>
                          <a:spcPts val="305"/>
                        </a:spcBef>
                      </a:pPr>
                      <a:r>
                        <a:rPr sz="1400" spc="-20" dirty="0">
                          <a:solidFill>
                            <a:srgbClr val="FFFFFF"/>
                          </a:solidFill>
                          <a:latin typeface="Segoe UI"/>
                          <a:cs typeface="Segoe UI"/>
                        </a:rPr>
                        <a:t>FALSE</a:t>
                      </a:r>
                      <a:endParaRPr sz="1400">
                        <a:latin typeface="Segoe UI"/>
                        <a:cs typeface="Segoe UI"/>
                      </a:endParaRPr>
                    </a:p>
                  </a:txBody>
                  <a:tcPr marL="0" marR="0" marT="387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0E6FF"/>
                    </a:solidFill>
                  </a:tcPr>
                </a:tc>
                <a:extLst>
                  <a:ext uri="{0D108BD9-81ED-4DB2-BD59-A6C34878D82A}">
                    <a16:rowId xmlns:a16="http://schemas.microsoft.com/office/drawing/2014/main" val="10001"/>
                  </a:ext>
                </a:extLst>
              </a:tr>
            </a:tbl>
          </a:graphicData>
        </a:graphic>
      </p:graphicFrame>
      <p:sp>
        <p:nvSpPr>
          <p:cNvPr id="56" name="object 56"/>
          <p:cNvSpPr txBox="1"/>
          <p:nvPr/>
        </p:nvSpPr>
        <p:spPr>
          <a:xfrm>
            <a:off x="11131042" y="4502911"/>
            <a:ext cx="76263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40" normalizeH="0" baseline="0" noProof="0" dirty="0">
                <a:ln>
                  <a:noFill/>
                </a:ln>
                <a:solidFill>
                  <a:prstClr val="black"/>
                </a:solidFill>
                <a:effectLst/>
                <a:uLnTx/>
                <a:uFillTx/>
                <a:latin typeface="Calibri"/>
                <a:ea typeface="+mn-ea"/>
                <a:cs typeface="Calibri"/>
              </a:rPr>
              <a:t>Seems</a:t>
            </a:r>
            <a:r>
              <a:rPr kumimoji="0" sz="1400" b="0" i="0" u="none" strike="noStrike" kern="1200" cap="none" spc="-175" normalizeH="0" baseline="0" noProof="0" dirty="0">
                <a:ln>
                  <a:noFill/>
                </a:ln>
                <a:solidFill>
                  <a:prstClr val="black"/>
                </a:solidFill>
                <a:effectLst/>
                <a:uLnTx/>
                <a:uFillTx/>
                <a:latin typeface="Calibri"/>
                <a:ea typeface="+mn-ea"/>
                <a:cs typeface="Calibri"/>
              </a:rPr>
              <a:t> </a:t>
            </a:r>
            <a:r>
              <a:rPr kumimoji="0" sz="1400" b="0" i="0" u="none" strike="noStrike" kern="1200" cap="none" spc="-30" normalizeH="0" baseline="0" noProof="0" dirty="0">
                <a:ln>
                  <a:noFill/>
                </a:ln>
                <a:solidFill>
                  <a:prstClr val="black"/>
                </a:solidFill>
                <a:effectLst/>
                <a:uLnTx/>
                <a:uFillTx/>
                <a:latin typeface="Calibri"/>
                <a:ea typeface="+mn-ea"/>
                <a:cs typeface="Calibri"/>
              </a:rPr>
              <a:t>Bad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57" name="object 57"/>
          <p:cNvSpPr/>
          <p:nvPr/>
        </p:nvSpPr>
        <p:spPr>
          <a:xfrm>
            <a:off x="10747247" y="4471415"/>
            <a:ext cx="317500" cy="315595"/>
          </a:xfrm>
          <a:custGeom>
            <a:avLst/>
            <a:gdLst/>
            <a:ahLst/>
            <a:cxnLst/>
            <a:rect l="l" t="t" r="r" b="b"/>
            <a:pathLst>
              <a:path w="317500" h="315595">
                <a:moveTo>
                  <a:pt x="158496" y="0"/>
                </a:moveTo>
                <a:lnTo>
                  <a:pt x="108411" y="8040"/>
                </a:lnTo>
                <a:lnTo>
                  <a:pt x="64904" y="30431"/>
                </a:lnTo>
                <a:lnTo>
                  <a:pt x="30589" y="64574"/>
                </a:lnTo>
                <a:lnTo>
                  <a:pt x="8083" y="107874"/>
                </a:lnTo>
                <a:lnTo>
                  <a:pt x="0" y="157733"/>
                </a:lnTo>
                <a:lnTo>
                  <a:pt x="8083" y="207593"/>
                </a:lnTo>
                <a:lnTo>
                  <a:pt x="30589" y="250893"/>
                </a:lnTo>
                <a:lnTo>
                  <a:pt x="64904" y="285036"/>
                </a:lnTo>
                <a:lnTo>
                  <a:pt x="108411" y="307427"/>
                </a:lnTo>
                <a:lnTo>
                  <a:pt x="158496" y="315467"/>
                </a:lnTo>
                <a:lnTo>
                  <a:pt x="208580" y="307427"/>
                </a:lnTo>
                <a:lnTo>
                  <a:pt x="252087" y="285036"/>
                </a:lnTo>
                <a:lnTo>
                  <a:pt x="286402" y="250893"/>
                </a:lnTo>
                <a:lnTo>
                  <a:pt x="308908" y="207593"/>
                </a:lnTo>
                <a:lnTo>
                  <a:pt x="316992" y="157733"/>
                </a:lnTo>
                <a:lnTo>
                  <a:pt x="308908" y="107874"/>
                </a:lnTo>
                <a:lnTo>
                  <a:pt x="286402" y="64574"/>
                </a:lnTo>
                <a:lnTo>
                  <a:pt x="252087" y="30431"/>
                </a:lnTo>
                <a:lnTo>
                  <a:pt x="208580" y="8040"/>
                </a:lnTo>
                <a:lnTo>
                  <a:pt x="15849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10735056" y="4460747"/>
            <a:ext cx="341630" cy="338455"/>
          </a:xfrm>
          <a:custGeom>
            <a:avLst/>
            <a:gdLst/>
            <a:ahLst/>
            <a:cxnLst/>
            <a:rect l="l" t="t" r="r" b="b"/>
            <a:pathLst>
              <a:path w="341629" h="338454">
                <a:moveTo>
                  <a:pt x="170688" y="0"/>
                </a:moveTo>
                <a:lnTo>
                  <a:pt x="125632" y="5951"/>
                </a:lnTo>
                <a:lnTo>
                  <a:pt x="84948" y="22803"/>
                </a:lnTo>
                <a:lnTo>
                  <a:pt x="50339" y="49053"/>
                </a:lnTo>
                <a:lnTo>
                  <a:pt x="23509" y="83199"/>
                </a:lnTo>
                <a:lnTo>
                  <a:pt x="6161" y="123736"/>
                </a:lnTo>
                <a:lnTo>
                  <a:pt x="0" y="169163"/>
                </a:lnTo>
                <a:lnTo>
                  <a:pt x="6161" y="213797"/>
                </a:lnTo>
                <a:lnTo>
                  <a:pt x="23509" y="254112"/>
                </a:lnTo>
                <a:lnTo>
                  <a:pt x="50339" y="288417"/>
                </a:lnTo>
                <a:lnTo>
                  <a:pt x="84948" y="315016"/>
                </a:lnTo>
                <a:lnTo>
                  <a:pt x="125632" y="332217"/>
                </a:lnTo>
                <a:lnTo>
                  <a:pt x="170688" y="338327"/>
                </a:lnTo>
                <a:lnTo>
                  <a:pt x="216536" y="332217"/>
                </a:lnTo>
                <a:lnTo>
                  <a:pt x="255765" y="315721"/>
                </a:lnTo>
                <a:lnTo>
                  <a:pt x="170688" y="315721"/>
                </a:lnTo>
                <a:lnTo>
                  <a:pt x="123845" y="308270"/>
                </a:lnTo>
                <a:lnTo>
                  <a:pt x="83220" y="287505"/>
                </a:lnTo>
                <a:lnTo>
                  <a:pt x="51221" y="255810"/>
                </a:lnTo>
                <a:lnTo>
                  <a:pt x="30256" y="215568"/>
                </a:lnTo>
                <a:lnTo>
                  <a:pt x="22733" y="169163"/>
                </a:lnTo>
                <a:lnTo>
                  <a:pt x="30256" y="121643"/>
                </a:lnTo>
                <a:lnTo>
                  <a:pt x="51221" y="80725"/>
                </a:lnTo>
                <a:lnTo>
                  <a:pt x="83220" y="48682"/>
                </a:lnTo>
                <a:lnTo>
                  <a:pt x="123845" y="27789"/>
                </a:lnTo>
                <a:lnTo>
                  <a:pt x="170688" y="20319"/>
                </a:lnTo>
                <a:lnTo>
                  <a:pt x="251414" y="20319"/>
                </a:lnTo>
                <a:lnTo>
                  <a:pt x="216536" y="5951"/>
                </a:lnTo>
                <a:lnTo>
                  <a:pt x="170688" y="0"/>
                </a:lnTo>
                <a:close/>
              </a:path>
              <a:path w="341629" h="338454">
                <a:moveTo>
                  <a:pt x="251414" y="20319"/>
                </a:moveTo>
                <a:lnTo>
                  <a:pt x="170688" y="20319"/>
                </a:lnTo>
                <a:lnTo>
                  <a:pt x="217768" y="27789"/>
                </a:lnTo>
                <a:lnTo>
                  <a:pt x="258960" y="48682"/>
                </a:lnTo>
                <a:lnTo>
                  <a:pt x="291635" y="80725"/>
                </a:lnTo>
                <a:lnTo>
                  <a:pt x="313167" y="121643"/>
                </a:lnTo>
                <a:lnTo>
                  <a:pt x="320928" y="169163"/>
                </a:lnTo>
                <a:lnTo>
                  <a:pt x="313167" y="215568"/>
                </a:lnTo>
                <a:lnTo>
                  <a:pt x="291635" y="255810"/>
                </a:lnTo>
                <a:lnTo>
                  <a:pt x="258960" y="287505"/>
                </a:lnTo>
                <a:lnTo>
                  <a:pt x="217768" y="308270"/>
                </a:lnTo>
                <a:lnTo>
                  <a:pt x="170688" y="315721"/>
                </a:lnTo>
                <a:lnTo>
                  <a:pt x="255765" y="315721"/>
                </a:lnTo>
                <a:lnTo>
                  <a:pt x="291893" y="288417"/>
                </a:lnTo>
                <a:lnTo>
                  <a:pt x="318374" y="254112"/>
                </a:lnTo>
                <a:lnTo>
                  <a:pt x="335373" y="213797"/>
                </a:lnTo>
                <a:lnTo>
                  <a:pt x="341375" y="169163"/>
                </a:lnTo>
                <a:lnTo>
                  <a:pt x="335373" y="123736"/>
                </a:lnTo>
                <a:lnTo>
                  <a:pt x="318374" y="83199"/>
                </a:lnTo>
                <a:lnTo>
                  <a:pt x="291893" y="49053"/>
                </a:lnTo>
                <a:lnTo>
                  <a:pt x="257443" y="22803"/>
                </a:lnTo>
                <a:lnTo>
                  <a:pt x="251414" y="20319"/>
                </a:lnTo>
                <a:close/>
              </a:path>
              <a:path w="341629" h="338454">
                <a:moveTo>
                  <a:pt x="118364" y="97027"/>
                </a:moveTo>
                <a:lnTo>
                  <a:pt x="100075" y="115062"/>
                </a:lnTo>
                <a:lnTo>
                  <a:pt x="152526" y="169163"/>
                </a:lnTo>
                <a:lnTo>
                  <a:pt x="100075" y="220979"/>
                </a:lnTo>
                <a:lnTo>
                  <a:pt x="118364" y="239140"/>
                </a:lnTo>
                <a:lnTo>
                  <a:pt x="170688" y="187197"/>
                </a:lnTo>
                <a:lnTo>
                  <a:pt x="209345" y="187197"/>
                </a:lnTo>
                <a:lnTo>
                  <a:pt x="191135" y="169163"/>
                </a:lnTo>
                <a:lnTo>
                  <a:pt x="211654" y="148844"/>
                </a:lnTo>
                <a:lnTo>
                  <a:pt x="170688" y="148844"/>
                </a:lnTo>
                <a:lnTo>
                  <a:pt x="118364" y="97027"/>
                </a:lnTo>
                <a:close/>
              </a:path>
              <a:path w="341629" h="338454">
                <a:moveTo>
                  <a:pt x="209345" y="187197"/>
                </a:moveTo>
                <a:lnTo>
                  <a:pt x="170688" y="187197"/>
                </a:lnTo>
                <a:lnTo>
                  <a:pt x="225298" y="239140"/>
                </a:lnTo>
                <a:lnTo>
                  <a:pt x="243459" y="220979"/>
                </a:lnTo>
                <a:lnTo>
                  <a:pt x="209345" y="187197"/>
                </a:lnTo>
                <a:close/>
              </a:path>
              <a:path w="341629" h="338454">
                <a:moveTo>
                  <a:pt x="223012" y="97027"/>
                </a:moveTo>
                <a:lnTo>
                  <a:pt x="170688" y="148844"/>
                </a:lnTo>
                <a:lnTo>
                  <a:pt x="211654" y="148844"/>
                </a:lnTo>
                <a:lnTo>
                  <a:pt x="243459" y="117347"/>
                </a:lnTo>
                <a:lnTo>
                  <a:pt x="223012" y="97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txBox="1"/>
          <p:nvPr/>
        </p:nvSpPr>
        <p:spPr>
          <a:xfrm>
            <a:off x="11356340" y="2232406"/>
            <a:ext cx="4025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prstClr val="black"/>
                </a:solidFill>
                <a:effectLst/>
                <a:uLnTx/>
                <a:uFillTx/>
                <a:latin typeface="Calibri"/>
                <a:ea typeface="+mn-ea"/>
                <a:cs typeface="Calibri"/>
              </a:rPr>
              <a:t>G</a:t>
            </a:r>
            <a:r>
              <a:rPr kumimoji="0" sz="1400" b="0" i="0" u="none" strike="noStrike" kern="1200" cap="none" spc="-45" normalizeH="0" baseline="0" noProof="0" dirty="0">
                <a:ln>
                  <a:noFill/>
                </a:ln>
                <a:solidFill>
                  <a:prstClr val="black"/>
                </a:solidFill>
                <a:effectLst/>
                <a:uLnTx/>
                <a:uFillTx/>
                <a:latin typeface="Calibri"/>
                <a:ea typeface="+mn-ea"/>
                <a:cs typeface="Calibri"/>
              </a:rPr>
              <a:t>oo</a:t>
            </a:r>
            <a:r>
              <a:rPr kumimoji="0" sz="1400" b="0" i="0" u="none" strike="noStrike" kern="1200" cap="none" spc="0" normalizeH="0" baseline="0" noProof="0" dirty="0">
                <a:ln>
                  <a:noFill/>
                </a:ln>
                <a:solidFill>
                  <a:prstClr val="black"/>
                </a:solidFill>
                <a:effectLst/>
                <a:uLnTx/>
                <a:uFillTx/>
                <a:latin typeface="Calibri"/>
                <a:ea typeface="+mn-ea"/>
                <a:cs typeface="Calibri"/>
              </a:rPr>
              <a:t>d</a:t>
            </a:r>
            <a:endParaRPr kumimoji="0" sz="1400" b="0" i="0" u="none" strike="noStrike" kern="1200" cap="none" spc="0" normalizeH="0" baseline="0" noProof="0">
              <a:ln>
                <a:noFill/>
              </a:ln>
              <a:solidFill>
                <a:prstClr val="black"/>
              </a:solidFill>
              <a:effectLst/>
              <a:uLnTx/>
              <a:uFillTx/>
              <a:latin typeface="Calibri"/>
              <a:ea typeface="+mn-ea"/>
              <a:cs typeface="Calibri"/>
            </a:endParaRPr>
          </a:p>
        </p:txBody>
      </p:sp>
      <p:sp>
        <p:nvSpPr>
          <p:cNvPr id="60" name="object 60"/>
          <p:cNvSpPr txBox="1">
            <a:spLocks noGrp="1"/>
          </p:cNvSpPr>
          <p:nvPr>
            <p:ph type="title"/>
          </p:nvPr>
        </p:nvSpPr>
        <p:spPr>
          <a:xfrm>
            <a:off x="295757" y="275923"/>
            <a:ext cx="6953250" cy="735965"/>
          </a:xfrm>
          <a:prstGeom prst="rect">
            <a:avLst/>
          </a:prstGeom>
        </p:spPr>
        <p:txBody>
          <a:bodyPr vert="horz" wrap="square" lIns="0" tIns="38100" rIns="0" bIns="0" rtlCol="0">
            <a:spAutoFit/>
          </a:bodyPr>
          <a:lstStyle/>
          <a:p>
            <a:pPr marL="12700">
              <a:lnSpc>
                <a:spcPct val="100000"/>
              </a:lnSpc>
              <a:spcBef>
                <a:spcPts val="300"/>
              </a:spcBef>
            </a:pPr>
            <a:r>
              <a:rPr sz="2800" spc="-40" dirty="0">
                <a:solidFill>
                  <a:srgbClr val="0078D3"/>
                </a:solidFill>
              </a:rPr>
              <a:t>What </a:t>
            </a:r>
            <a:r>
              <a:rPr sz="2800" spc="-30" dirty="0">
                <a:solidFill>
                  <a:srgbClr val="0078D3"/>
                </a:solidFill>
              </a:rPr>
              <a:t>do </a:t>
            </a:r>
            <a:r>
              <a:rPr sz="2800" spc="-40" dirty="0">
                <a:solidFill>
                  <a:srgbClr val="0078D3"/>
                </a:solidFill>
              </a:rPr>
              <a:t>we </a:t>
            </a:r>
            <a:r>
              <a:rPr sz="2800" spc="-45" dirty="0">
                <a:solidFill>
                  <a:srgbClr val="0078D3"/>
                </a:solidFill>
              </a:rPr>
              <a:t>know about </a:t>
            </a:r>
            <a:r>
              <a:rPr sz="2800" spc="-5" dirty="0">
                <a:solidFill>
                  <a:srgbClr val="0078D3"/>
                </a:solidFill>
              </a:rPr>
              <a:t>a</a:t>
            </a:r>
            <a:r>
              <a:rPr sz="2800" spc="-370" dirty="0">
                <a:solidFill>
                  <a:srgbClr val="0078D3"/>
                </a:solidFill>
              </a:rPr>
              <a:t> </a:t>
            </a:r>
            <a:r>
              <a:rPr sz="2800" spc="-45" dirty="0">
                <a:solidFill>
                  <a:srgbClr val="0078D3"/>
                </a:solidFill>
              </a:rPr>
              <a:t>user?</a:t>
            </a:r>
            <a:endParaRPr sz="2800"/>
          </a:p>
          <a:p>
            <a:pPr marL="1766570">
              <a:lnSpc>
                <a:spcPct val="100000"/>
              </a:lnSpc>
              <a:spcBef>
                <a:spcPts val="114"/>
              </a:spcBef>
              <a:tabLst>
                <a:tab pos="4978400" algn="l"/>
                <a:tab pos="5266690" algn="l"/>
              </a:tabLst>
            </a:pPr>
            <a:r>
              <a:rPr sz="1600" b="0" spc="-50" dirty="0">
                <a:solidFill>
                  <a:srgbClr val="0078D3"/>
                </a:solidFill>
                <a:latin typeface="Segoe UI"/>
                <a:cs typeface="Segoe UI"/>
              </a:rPr>
              <a:t>Effective </a:t>
            </a:r>
            <a:r>
              <a:rPr sz="1600" b="0" spc="-35" dirty="0">
                <a:solidFill>
                  <a:srgbClr val="0078D3"/>
                </a:solidFill>
                <a:latin typeface="Segoe UI"/>
                <a:cs typeface="Segoe UI"/>
              </a:rPr>
              <a:t>for </a:t>
            </a:r>
            <a:r>
              <a:rPr sz="1600" b="0" spc="-50" dirty="0">
                <a:solidFill>
                  <a:srgbClr val="0078D3"/>
                </a:solidFill>
                <a:latin typeface="Segoe UI"/>
                <a:cs typeface="Segoe UI"/>
              </a:rPr>
              <a:t>obvious</a:t>
            </a:r>
            <a:r>
              <a:rPr sz="1600" b="0" spc="-195" dirty="0">
                <a:solidFill>
                  <a:srgbClr val="0078D3"/>
                </a:solidFill>
                <a:latin typeface="Segoe UI"/>
                <a:cs typeface="Segoe UI"/>
              </a:rPr>
              <a:t> </a:t>
            </a:r>
            <a:r>
              <a:rPr sz="1600" b="0" spc="-45" dirty="0">
                <a:solidFill>
                  <a:srgbClr val="0078D3"/>
                </a:solidFill>
                <a:latin typeface="Segoe UI"/>
                <a:cs typeface="Segoe UI"/>
              </a:rPr>
              <a:t>attack</a:t>
            </a:r>
            <a:r>
              <a:rPr sz="1600" b="0" spc="-105" dirty="0">
                <a:solidFill>
                  <a:srgbClr val="0078D3"/>
                </a:solidFill>
                <a:latin typeface="Segoe UI"/>
                <a:cs typeface="Segoe UI"/>
              </a:rPr>
              <a:t> </a:t>
            </a:r>
            <a:r>
              <a:rPr sz="1600" b="0" spc="-55" dirty="0">
                <a:solidFill>
                  <a:srgbClr val="0078D3"/>
                </a:solidFill>
                <a:latin typeface="Segoe UI"/>
                <a:cs typeface="Segoe UI"/>
              </a:rPr>
              <a:t>patterns	</a:t>
            </a:r>
            <a:r>
              <a:rPr sz="1600" b="0" spc="-5" dirty="0">
                <a:latin typeface="Segoe UI"/>
                <a:cs typeface="Segoe UI"/>
              </a:rPr>
              <a:t>|	</a:t>
            </a:r>
            <a:r>
              <a:rPr sz="1600" b="0" spc="-60" dirty="0">
                <a:solidFill>
                  <a:srgbClr val="0078D3"/>
                </a:solidFill>
                <a:latin typeface="Segoe UI"/>
                <a:cs typeface="Segoe UI"/>
              </a:rPr>
              <a:t>Faster </a:t>
            </a:r>
            <a:r>
              <a:rPr sz="1600" b="0" spc="-35" dirty="0">
                <a:solidFill>
                  <a:srgbClr val="0078D3"/>
                </a:solidFill>
                <a:latin typeface="Segoe UI"/>
                <a:cs typeface="Segoe UI"/>
              </a:rPr>
              <a:t>to</a:t>
            </a:r>
            <a:r>
              <a:rPr sz="1600" b="0" spc="-170" dirty="0">
                <a:solidFill>
                  <a:srgbClr val="0078D3"/>
                </a:solidFill>
                <a:latin typeface="Segoe UI"/>
                <a:cs typeface="Segoe UI"/>
              </a:rPr>
              <a:t> </a:t>
            </a:r>
            <a:r>
              <a:rPr sz="1600" b="0" spc="-50" dirty="0">
                <a:solidFill>
                  <a:srgbClr val="0078D3"/>
                </a:solidFill>
                <a:latin typeface="Segoe UI"/>
                <a:cs typeface="Segoe UI"/>
              </a:rPr>
              <a:t>implement</a:t>
            </a:r>
            <a:endParaRPr sz="1600">
              <a:latin typeface="Segoe UI"/>
              <a:cs typeface="Segoe UI"/>
            </a:endParaRPr>
          </a:p>
        </p:txBody>
      </p:sp>
      <p:sp>
        <p:nvSpPr>
          <p:cNvPr id="61" name="object 61"/>
          <p:cNvSpPr txBox="1"/>
          <p:nvPr/>
        </p:nvSpPr>
        <p:spPr>
          <a:xfrm>
            <a:off x="7418323" y="743204"/>
            <a:ext cx="20624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6220" algn="l"/>
              </a:tabLst>
              <a:defRPr/>
            </a:pPr>
            <a:r>
              <a:rPr kumimoji="0" sz="1600" b="0" i="0" u="none" strike="noStrike" kern="1200" cap="none" spc="-5" normalizeH="0" baseline="0" noProof="0" dirty="0">
                <a:ln>
                  <a:noFill/>
                </a:ln>
                <a:solidFill>
                  <a:prstClr val="black"/>
                </a:solidFill>
                <a:effectLst/>
                <a:uLnTx/>
                <a:uFillTx/>
                <a:latin typeface="Arial"/>
                <a:ea typeface="+mn-ea"/>
                <a:cs typeface="Arial"/>
              </a:rPr>
              <a:t>|	</a:t>
            </a:r>
            <a:r>
              <a:rPr kumimoji="0" sz="1600" b="0" i="0" u="none" strike="noStrike" kern="1200" cap="none" spc="-40" normalizeH="0" baseline="0" noProof="0" dirty="0">
                <a:ln>
                  <a:noFill/>
                </a:ln>
                <a:solidFill>
                  <a:srgbClr val="0078D3"/>
                </a:solidFill>
                <a:effectLst/>
                <a:uLnTx/>
                <a:uFillTx/>
                <a:latin typeface="Segoe UI"/>
                <a:ea typeface="+mn-ea"/>
                <a:cs typeface="Segoe UI"/>
              </a:rPr>
              <a:t>But </a:t>
            </a:r>
            <a:r>
              <a:rPr kumimoji="0" sz="1600" b="0" i="0" u="none" strike="noStrike" kern="1200" cap="none" spc="-45" normalizeH="0" baseline="0" noProof="0" dirty="0">
                <a:ln>
                  <a:noFill/>
                </a:ln>
                <a:solidFill>
                  <a:srgbClr val="0078D3"/>
                </a:solidFill>
                <a:effectLst/>
                <a:uLnTx/>
                <a:uFillTx/>
                <a:latin typeface="Segoe UI"/>
                <a:ea typeface="+mn-ea"/>
                <a:cs typeface="Segoe UI"/>
              </a:rPr>
              <a:t>costly </a:t>
            </a:r>
            <a:r>
              <a:rPr kumimoji="0" sz="1600" b="0" i="0" u="none" strike="noStrike" kern="1200" cap="none" spc="-35" normalizeH="0" baseline="0" noProof="0" dirty="0">
                <a:ln>
                  <a:noFill/>
                </a:ln>
                <a:solidFill>
                  <a:srgbClr val="0078D3"/>
                </a:solidFill>
                <a:effectLst/>
                <a:uLnTx/>
                <a:uFillTx/>
                <a:latin typeface="Segoe UI"/>
                <a:ea typeface="+mn-ea"/>
                <a:cs typeface="Segoe UI"/>
              </a:rPr>
              <a:t>to</a:t>
            </a:r>
            <a:r>
              <a:rPr kumimoji="0" sz="1600" b="0" i="0" u="none" strike="noStrike" kern="1200" cap="none" spc="-300" normalizeH="0" baseline="0" noProof="0" dirty="0">
                <a:ln>
                  <a:noFill/>
                </a:ln>
                <a:solidFill>
                  <a:srgbClr val="0078D3"/>
                </a:solidFill>
                <a:effectLst/>
                <a:uLnTx/>
                <a:uFillTx/>
                <a:latin typeface="Segoe UI"/>
                <a:ea typeface="+mn-ea"/>
                <a:cs typeface="Segoe UI"/>
              </a:rPr>
              <a:t> </a:t>
            </a:r>
            <a:r>
              <a:rPr kumimoji="0" sz="1600" b="0" i="0" u="none" strike="noStrike" kern="1200" cap="none" spc="-45" normalizeH="0" baseline="0" noProof="0" dirty="0">
                <a:ln>
                  <a:noFill/>
                </a:ln>
                <a:solidFill>
                  <a:srgbClr val="0078D3"/>
                </a:solidFill>
                <a:effectLst/>
                <a:uLnTx/>
                <a:uFillTx/>
                <a:latin typeface="Segoe UI"/>
                <a:ea typeface="+mn-ea"/>
                <a:cs typeface="Segoe UI"/>
              </a:rPr>
              <a:t>maintain</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62" name="object 62"/>
          <p:cNvSpPr/>
          <p:nvPr/>
        </p:nvSpPr>
        <p:spPr>
          <a:xfrm>
            <a:off x="378574" y="788669"/>
            <a:ext cx="1421396" cy="17195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4085"/>
            <a:ext cx="7860030" cy="791210"/>
          </a:xfrm>
          <a:prstGeom prst="rect">
            <a:avLst/>
          </a:prstGeom>
        </p:spPr>
        <p:txBody>
          <a:bodyPr vert="horz" wrap="square" lIns="0" tIns="12700" rIns="0" bIns="0" rtlCol="0">
            <a:spAutoFit/>
          </a:bodyPr>
          <a:lstStyle/>
          <a:p>
            <a:pPr marL="12700">
              <a:lnSpc>
                <a:spcPct val="100000"/>
              </a:lnSpc>
              <a:spcBef>
                <a:spcPts val="100"/>
              </a:spcBef>
            </a:pPr>
            <a:r>
              <a:rPr sz="3000" spc="-5" dirty="0"/>
              <a:t>Identity </a:t>
            </a:r>
            <a:r>
              <a:rPr sz="3000" spc="-10" dirty="0"/>
              <a:t>Protection </a:t>
            </a:r>
            <a:r>
              <a:rPr sz="3000" spc="-5" dirty="0"/>
              <a:t>is </a:t>
            </a:r>
            <a:r>
              <a:rPr sz="3000" spc="-10" dirty="0"/>
              <a:t>more relevant </a:t>
            </a:r>
            <a:r>
              <a:rPr sz="3000" spc="-5" dirty="0"/>
              <a:t>than</a:t>
            </a:r>
            <a:r>
              <a:rPr sz="3000" spc="45" dirty="0"/>
              <a:t> </a:t>
            </a:r>
            <a:r>
              <a:rPr sz="3000" spc="-10" dirty="0"/>
              <a:t>ever</a:t>
            </a:r>
            <a:endParaRPr sz="3000"/>
          </a:p>
          <a:p>
            <a:pPr marL="12700">
              <a:lnSpc>
                <a:spcPct val="100000"/>
              </a:lnSpc>
              <a:spcBef>
                <a:spcPts val="25"/>
              </a:spcBef>
            </a:pPr>
            <a:r>
              <a:rPr sz="2000" dirty="0"/>
              <a:t>Let </a:t>
            </a:r>
            <a:r>
              <a:rPr sz="2000" spc="-5" dirty="0"/>
              <a:t>system intelligence </a:t>
            </a:r>
            <a:r>
              <a:rPr sz="2000" dirty="0"/>
              <a:t>find</a:t>
            </a:r>
            <a:r>
              <a:rPr sz="2000" spc="-90" dirty="0"/>
              <a:t> </a:t>
            </a:r>
            <a:r>
              <a:rPr sz="2000" spc="-5" dirty="0"/>
              <a:t>compromise</a:t>
            </a:r>
            <a:endParaRPr sz="2000"/>
          </a:p>
        </p:txBody>
      </p:sp>
      <p:sp>
        <p:nvSpPr>
          <p:cNvPr id="3" name="object 3"/>
          <p:cNvSpPr/>
          <p:nvPr/>
        </p:nvSpPr>
        <p:spPr>
          <a:xfrm>
            <a:off x="4525517" y="5950458"/>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525517" y="3035045"/>
            <a:ext cx="648970" cy="0"/>
          </a:xfrm>
          <a:custGeom>
            <a:avLst/>
            <a:gdLst/>
            <a:ahLst/>
            <a:cxnLst/>
            <a:rect l="l" t="t" r="r" b="b"/>
            <a:pathLst>
              <a:path w="648970">
                <a:moveTo>
                  <a:pt x="0" y="0"/>
                </a:moveTo>
                <a:lnTo>
                  <a:pt x="648462"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527041" y="3025901"/>
            <a:ext cx="0" cy="2924810"/>
          </a:xfrm>
          <a:custGeom>
            <a:avLst/>
            <a:gdLst/>
            <a:ahLst/>
            <a:cxnLst/>
            <a:rect l="l" t="t" r="r" b="b"/>
            <a:pathLst>
              <a:path h="2924810">
                <a:moveTo>
                  <a:pt x="0" y="0"/>
                </a:moveTo>
                <a:lnTo>
                  <a:pt x="0" y="2924352"/>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98195" y="2984047"/>
            <a:ext cx="3599230" cy="367958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91895" y="3177539"/>
            <a:ext cx="3156585" cy="3237230"/>
          </a:xfrm>
          <a:custGeom>
            <a:avLst/>
            <a:gdLst/>
            <a:ahLst/>
            <a:cxnLst/>
            <a:rect l="l" t="t" r="r" b="b"/>
            <a:pathLst>
              <a:path w="3156585" h="3237229">
                <a:moveTo>
                  <a:pt x="0" y="3236976"/>
                </a:moveTo>
                <a:lnTo>
                  <a:pt x="3156204" y="3236976"/>
                </a:lnTo>
                <a:lnTo>
                  <a:pt x="3156204" y="0"/>
                </a:lnTo>
                <a:lnTo>
                  <a:pt x="0" y="0"/>
                </a:lnTo>
                <a:lnTo>
                  <a:pt x="0" y="323697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216404" y="4534661"/>
            <a:ext cx="879475" cy="1725930"/>
          </a:xfrm>
          <a:custGeom>
            <a:avLst/>
            <a:gdLst/>
            <a:ahLst/>
            <a:cxnLst/>
            <a:rect l="l" t="t" r="r" b="b"/>
            <a:pathLst>
              <a:path w="879475" h="1725929">
                <a:moveTo>
                  <a:pt x="55118" y="1467281"/>
                </a:moveTo>
                <a:lnTo>
                  <a:pt x="45593" y="1478167"/>
                </a:lnTo>
                <a:lnTo>
                  <a:pt x="45593" y="1721231"/>
                </a:lnTo>
                <a:lnTo>
                  <a:pt x="49910" y="1725498"/>
                </a:lnTo>
                <a:lnTo>
                  <a:pt x="874902" y="1725498"/>
                </a:lnTo>
                <a:lnTo>
                  <a:pt x="879094" y="1721231"/>
                </a:lnTo>
                <a:lnTo>
                  <a:pt x="879094" y="1715973"/>
                </a:lnTo>
                <a:lnTo>
                  <a:pt x="64643" y="1715973"/>
                </a:lnTo>
                <a:lnTo>
                  <a:pt x="55118" y="1706448"/>
                </a:lnTo>
                <a:lnTo>
                  <a:pt x="64643" y="1706448"/>
                </a:lnTo>
                <a:lnTo>
                  <a:pt x="64643" y="1478167"/>
                </a:lnTo>
                <a:lnTo>
                  <a:pt x="55118" y="1467281"/>
                </a:lnTo>
                <a:close/>
              </a:path>
              <a:path w="879475" h="1725929">
                <a:moveTo>
                  <a:pt x="64643" y="1706448"/>
                </a:moveTo>
                <a:lnTo>
                  <a:pt x="55118" y="1706448"/>
                </a:lnTo>
                <a:lnTo>
                  <a:pt x="64643" y="1715973"/>
                </a:lnTo>
                <a:lnTo>
                  <a:pt x="64643" y="1706448"/>
                </a:lnTo>
                <a:close/>
              </a:path>
              <a:path w="879475" h="1725929">
                <a:moveTo>
                  <a:pt x="860044" y="1706448"/>
                </a:moveTo>
                <a:lnTo>
                  <a:pt x="64643" y="1706448"/>
                </a:lnTo>
                <a:lnTo>
                  <a:pt x="64643" y="1715973"/>
                </a:lnTo>
                <a:lnTo>
                  <a:pt x="860044" y="1715973"/>
                </a:lnTo>
                <a:lnTo>
                  <a:pt x="860044" y="1706448"/>
                </a:lnTo>
                <a:close/>
              </a:path>
              <a:path w="879475" h="1725929">
                <a:moveTo>
                  <a:pt x="879094" y="0"/>
                </a:moveTo>
                <a:lnTo>
                  <a:pt x="860044" y="0"/>
                </a:lnTo>
                <a:lnTo>
                  <a:pt x="860044" y="1715973"/>
                </a:lnTo>
                <a:lnTo>
                  <a:pt x="869569" y="1706448"/>
                </a:lnTo>
                <a:lnTo>
                  <a:pt x="879094" y="1706448"/>
                </a:lnTo>
                <a:lnTo>
                  <a:pt x="879094" y="0"/>
                </a:lnTo>
                <a:close/>
              </a:path>
              <a:path w="879475" h="1725929">
                <a:moveTo>
                  <a:pt x="879094" y="1706448"/>
                </a:moveTo>
                <a:lnTo>
                  <a:pt x="869569" y="1706448"/>
                </a:lnTo>
                <a:lnTo>
                  <a:pt x="860044" y="1715973"/>
                </a:lnTo>
                <a:lnTo>
                  <a:pt x="879094" y="1715973"/>
                </a:lnTo>
                <a:lnTo>
                  <a:pt x="879094" y="1706448"/>
                </a:lnTo>
                <a:close/>
              </a:path>
              <a:path w="879475" h="1725929">
                <a:moveTo>
                  <a:pt x="55118" y="1438414"/>
                </a:moveTo>
                <a:lnTo>
                  <a:pt x="3556" y="1497406"/>
                </a:lnTo>
                <a:lnTo>
                  <a:pt x="0" y="1501368"/>
                </a:lnTo>
                <a:lnTo>
                  <a:pt x="381" y="1507388"/>
                </a:lnTo>
                <a:lnTo>
                  <a:pt x="4444" y="1510855"/>
                </a:lnTo>
                <a:lnTo>
                  <a:pt x="8381" y="1514322"/>
                </a:lnTo>
                <a:lnTo>
                  <a:pt x="14350" y="1513916"/>
                </a:lnTo>
                <a:lnTo>
                  <a:pt x="17779" y="1509953"/>
                </a:lnTo>
                <a:lnTo>
                  <a:pt x="45592" y="1478167"/>
                </a:lnTo>
                <a:lnTo>
                  <a:pt x="45593" y="1452880"/>
                </a:lnTo>
                <a:lnTo>
                  <a:pt x="67761" y="1452880"/>
                </a:lnTo>
                <a:lnTo>
                  <a:pt x="55118" y="1438414"/>
                </a:lnTo>
                <a:close/>
              </a:path>
              <a:path w="879475" h="1725929">
                <a:moveTo>
                  <a:pt x="67761" y="1452880"/>
                </a:moveTo>
                <a:lnTo>
                  <a:pt x="64643" y="1452880"/>
                </a:lnTo>
                <a:lnTo>
                  <a:pt x="64643" y="1478167"/>
                </a:lnTo>
                <a:lnTo>
                  <a:pt x="92456" y="1509953"/>
                </a:lnTo>
                <a:lnTo>
                  <a:pt x="95884" y="1513916"/>
                </a:lnTo>
                <a:lnTo>
                  <a:pt x="101853" y="1514322"/>
                </a:lnTo>
                <a:lnTo>
                  <a:pt x="105790" y="1510855"/>
                </a:lnTo>
                <a:lnTo>
                  <a:pt x="109854" y="1507388"/>
                </a:lnTo>
                <a:lnTo>
                  <a:pt x="110235" y="1501368"/>
                </a:lnTo>
                <a:lnTo>
                  <a:pt x="106679" y="1497406"/>
                </a:lnTo>
                <a:lnTo>
                  <a:pt x="67761" y="1452880"/>
                </a:lnTo>
                <a:close/>
              </a:path>
              <a:path w="879475" h="1725929">
                <a:moveTo>
                  <a:pt x="64643" y="1452880"/>
                </a:moveTo>
                <a:lnTo>
                  <a:pt x="45593" y="1452880"/>
                </a:lnTo>
                <a:lnTo>
                  <a:pt x="45593" y="1478167"/>
                </a:lnTo>
                <a:lnTo>
                  <a:pt x="55118" y="1467281"/>
                </a:lnTo>
                <a:lnTo>
                  <a:pt x="48006" y="1459153"/>
                </a:lnTo>
                <a:lnTo>
                  <a:pt x="64643" y="1459153"/>
                </a:lnTo>
                <a:lnTo>
                  <a:pt x="64643" y="1452880"/>
                </a:lnTo>
                <a:close/>
              </a:path>
              <a:path w="879475" h="1725929">
                <a:moveTo>
                  <a:pt x="64643" y="1459153"/>
                </a:moveTo>
                <a:lnTo>
                  <a:pt x="62229" y="1459153"/>
                </a:lnTo>
                <a:lnTo>
                  <a:pt x="55118" y="1467281"/>
                </a:lnTo>
                <a:lnTo>
                  <a:pt x="64643" y="1478167"/>
                </a:lnTo>
                <a:lnTo>
                  <a:pt x="64643" y="1459153"/>
                </a:lnTo>
                <a:close/>
              </a:path>
              <a:path w="879475" h="1725929">
                <a:moveTo>
                  <a:pt x="62229" y="1459153"/>
                </a:moveTo>
                <a:lnTo>
                  <a:pt x="48006" y="1459153"/>
                </a:lnTo>
                <a:lnTo>
                  <a:pt x="55118" y="1467281"/>
                </a:lnTo>
                <a:lnTo>
                  <a:pt x="62229" y="1459153"/>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97858" y="4458208"/>
            <a:ext cx="1332865" cy="110489"/>
          </a:xfrm>
          <a:custGeom>
            <a:avLst/>
            <a:gdLst/>
            <a:ahLst/>
            <a:cxnLst/>
            <a:rect l="l" t="t" r="r" b="b"/>
            <a:pathLst>
              <a:path w="1332864" h="110489">
                <a:moveTo>
                  <a:pt x="62991" y="0"/>
                </a:moveTo>
                <a:lnTo>
                  <a:pt x="59054" y="3556"/>
                </a:lnTo>
                <a:lnTo>
                  <a:pt x="0" y="55118"/>
                </a:lnTo>
                <a:lnTo>
                  <a:pt x="59054" y="106680"/>
                </a:lnTo>
                <a:lnTo>
                  <a:pt x="62991" y="110236"/>
                </a:lnTo>
                <a:lnTo>
                  <a:pt x="68961" y="109855"/>
                </a:lnTo>
                <a:lnTo>
                  <a:pt x="72389" y="105791"/>
                </a:lnTo>
                <a:lnTo>
                  <a:pt x="75945" y="101854"/>
                </a:lnTo>
                <a:lnTo>
                  <a:pt x="75564" y="95885"/>
                </a:lnTo>
                <a:lnTo>
                  <a:pt x="71500" y="92456"/>
                </a:lnTo>
                <a:lnTo>
                  <a:pt x="39714" y="64643"/>
                </a:lnTo>
                <a:lnTo>
                  <a:pt x="14477" y="64643"/>
                </a:lnTo>
                <a:lnTo>
                  <a:pt x="14477" y="45593"/>
                </a:lnTo>
                <a:lnTo>
                  <a:pt x="39714" y="45593"/>
                </a:lnTo>
                <a:lnTo>
                  <a:pt x="71500" y="17780"/>
                </a:lnTo>
                <a:lnTo>
                  <a:pt x="75564" y="14351"/>
                </a:lnTo>
                <a:lnTo>
                  <a:pt x="75945" y="8382"/>
                </a:lnTo>
                <a:lnTo>
                  <a:pt x="72389" y="4445"/>
                </a:lnTo>
                <a:lnTo>
                  <a:pt x="68961" y="381"/>
                </a:lnTo>
                <a:lnTo>
                  <a:pt x="62991" y="0"/>
                </a:lnTo>
                <a:close/>
              </a:path>
              <a:path w="1332864"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1332864" h="110489">
                <a:moveTo>
                  <a:pt x="1332611" y="45593"/>
                </a:moveTo>
                <a:lnTo>
                  <a:pt x="39714" y="45593"/>
                </a:lnTo>
                <a:lnTo>
                  <a:pt x="28828" y="55118"/>
                </a:lnTo>
                <a:lnTo>
                  <a:pt x="39714" y="64643"/>
                </a:lnTo>
                <a:lnTo>
                  <a:pt x="1332611" y="64643"/>
                </a:lnTo>
                <a:lnTo>
                  <a:pt x="1332611" y="45593"/>
                </a:lnTo>
                <a:close/>
              </a:path>
              <a:path w="1332864" h="110489">
                <a:moveTo>
                  <a:pt x="20700" y="48006"/>
                </a:moveTo>
                <a:lnTo>
                  <a:pt x="20700" y="62230"/>
                </a:lnTo>
                <a:lnTo>
                  <a:pt x="28828" y="55118"/>
                </a:lnTo>
                <a:lnTo>
                  <a:pt x="20700" y="48006"/>
                </a:lnTo>
                <a:close/>
              </a:path>
              <a:path w="1332864" h="110489">
                <a:moveTo>
                  <a:pt x="28828" y="55118"/>
                </a:moveTo>
                <a:lnTo>
                  <a:pt x="20700" y="62230"/>
                </a:lnTo>
                <a:lnTo>
                  <a:pt x="36957" y="62230"/>
                </a:lnTo>
                <a:lnTo>
                  <a:pt x="28828" y="55118"/>
                </a:lnTo>
                <a:close/>
              </a:path>
              <a:path w="1332864" h="110489">
                <a:moveTo>
                  <a:pt x="36957" y="48006"/>
                </a:moveTo>
                <a:lnTo>
                  <a:pt x="20700" y="48006"/>
                </a:lnTo>
                <a:lnTo>
                  <a:pt x="28828" y="55118"/>
                </a:lnTo>
                <a:lnTo>
                  <a:pt x="36957" y="48006"/>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9688068" y="2395727"/>
            <a:ext cx="2226945" cy="4168140"/>
          </a:xfrm>
          <a:custGeom>
            <a:avLst/>
            <a:gdLst/>
            <a:ahLst/>
            <a:cxnLst/>
            <a:rect l="l" t="t" r="r" b="b"/>
            <a:pathLst>
              <a:path w="2226945" h="4168140">
                <a:moveTo>
                  <a:pt x="0" y="4168140"/>
                </a:moveTo>
                <a:lnTo>
                  <a:pt x="2226564" y="4168140"/>
                </a:lnTo>
                <a:lnTo>
                  <a:pt x="2226564" y="0"/>
                </a:lnTo>
                <a:lnTo>
                  <a:pt x="0" y="0"/>
                </a:lnTo>
                <a:lnTo>
                  <a:pt x="0" y="4168140"/>
                </a:lnTo>
                <a:close/>
              </a:path>
            </a:pathLst>
          </a:custGeom>
          <a:ln w="952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9858882" y="2559811"/>
            <a:ext cx="1734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Machine</a:t>
            </a:r>
            <a:r>
              <a:rPr kumimoji="0" sz="1800" b="1" i="0" u="none" strike="noStrike" kern="1200" cap="none" spc="-150" normalizeH="0" baseline="0" noProof="0" dirty="0">
                <a:ln>
                  <a:noFill/>
                </a:ln>
                <a:solidFill>
                  <a:srgbClr val="FFFFFF"/>
                </a:solidFill>
                <a:effectLst/>
                <a:uLnTx/>
                <a:uFillTx/>
                <a:latin typeface="Segoe UI Semibold"/>
                <a:ea typeface="+mn-ea"/>
                <a:cs typeface="Segoe UI Semibold"/>
              </a:rPr>
              <a:t> </a:t>
            </a:r>
            <a:r>
              <a:rPr kumimoji="0" sz="1800" b="1" i="0" u="none" strike="noStrike" kern="1200" cap="none" spc="-45" normalizeH="0" baseline="0" noProof="0" dirty="0">
                <a:ln>
                  <a:noFill/>
                </a:ln>
                <a:solidFill>
                  <a:srgbClr val="FFFFFF"/>
                </a:solidFill>
                <a:effectLst/>
                <a:uLnTx/>
                <a:uFillTx/>
                <a:latin typeface="Segoe UI Semibold"/>
                <a:ea typeface="+mn-ea"/>
                <a:cs typeface="Segoe UI Semibold"/>
              </a:rPr>
              <a:t>learning</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3" name="object 13"/>
          <p:cNvSpPr txBox="1"/>
          <p:nvPr/>
        </p:nvSpPr>
        <p:spPr>
          <a:xfrm>
            <a:off x="9858882" y="2987751"/>
            <a:ext cx="1861185" cy="283019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Better </a:t>
            </a:r>
            <a:r>
              <a:rPr kumimoji="0" sz="1600" b="0" i="0" u="none" strike="noStrike" kern="1200" cap="none" spc="-35" normalizeH="0" baseline="0" noProof="0" dirty="0">
                <a:ln>
                  <a:noFill/>
                </a:ln>
                <a:solidFill>
                  <a:srgbClr val="FFFFFF"/>
                </a:solidFill>
                <a:effectLst/>
                <a:uLnTx/>
                <a:uFillTx/>
                <a:latin typeface="Segoe UI"/>
                <a:ea typeface="+mn-ea"/>
                <a:cs typeface="Segoe UI"/>
              </a:rPr>
              <a:t>for </a:t>
            </a:r>
            <a:r>
              <a:rPr kumimoji="0" sz="1600" b="0" i="0" u="none" strike="noStrike" kern="1200" cap="none" spc="-50" normalizeH="0" baseline="0" noProof="0" dirty="0">
                <a:ln>
                  <a:noFill/>
                </a:ln>
                <a:solidFill>
                  <a:srgbClr val="FFFFFF"/>
                </a:solidFill>
                <a:effectLst/>
                <a:uLnTx/>
                <a:uFillTx/>
                <a:latin typeface="Segoe UI"/>
                <a:ea typeface="+mn-ea"/>
                <a:cs typeface="Segoe UI"/>
              </a:rPr>
              <a:t>harder</a:t>
            </a:r>
            <a:r>
              <a:rPr kumimoji="0" sz="1600" b="0" i="0" u="none" strike="noStrike" kern="1200" cap="none" spc="-28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identify</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attacks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23622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45" normalizeH="0" baseline="0" noProof="0" dirty="0">
                <a:ln>
                  <a:noFill/>
                </a:ln>
                <a:solidFill>
                  <a:srgbClr val="FFFFFF"/>
                </a:solidFill>
                <a:effectLst/>
                <a:uLnTx/>
                <a:uFillTx/>
                <a:latin typeface="Segoe UI"/>
                <a:ea typeface="+mn-ea"/>
                <a:cs typeface="Segoe UI"/>
              </a:rPr>
              <a:t>Finds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r>
              <a:rPr kumimoji="0" sz="1600" b="0" i="0" u="none" strike="noStrike" kern="1200" cap="none" spc="-245" normalizeH="0" baseline="0" noProof="0" dirty="0">
                <a:ln>
                  <a:noFill/>
                </a:ln>
                <a:solidFill>
                  <a:srgbClr val="FFFFFF"/>
                </a:solidFill>
                <a:effectLst/>
                <a:uLnTx/>
                <a:uFillTx/>
                <a:latin typeface="Segoe UI"/>
                <a:ea typeface="+mn-ea"/>
                <a:cs typeface="Segoe UI"/>
              </a:rPr>
              <a:t> </a:t>
            </a:r>
            <a:r>
              <a:rPr kumimoji="0" sz="1600" b="0" i="0" u="none" strike="noStrike" kern="1200" cap="none" spc="-30" normalizeH="0" baseline="0" noProof="0" dirty="0">
                <a:ln>
                  <a:noFill/>
                </a:ln>
                <a:solidFill>
                  <a:srgbClr val="FFFFFF"/>
                </a:solidFill>
                <a:effectLst/>
                <a:uLnTx/>
                <a:uFillTx/>
                <a:latin typeface="Segoe UI"/>
                <a:ea typeface="+mn-ea"/>
                <a:cs typeface="Segoe UI"/>
              </a:rPr>
              <a:t>in  </a:t>
            </a:r>
            <a:r>
              <a:rPr kumimoji="0" sz="1600" b="0" i="0" u="none" strike="noStrike" kern="1200" cap="none" spc="-40" normalizeH="0" baseline="0" noProof="0" dirty="0">
                <a:ln>
                  <a:noFill/>
                </a:ln>
                <a:solidFill>
                  <a:srgbClr val="FFFFFF"/>
                </a:solidFill>
                <a:effectLst/>
                <a:uLnTx/>
                <a:uFillTx/>
                <a:latin typeface="Segoe UI"/>
                <a:ea typeface="+mn-ea"/>
                <a:cs typeface="Segoe UI"/>
              </a:rPr>
              <a:t>the</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data</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27965" marR="615950" lvl="0" indent="-227965" algn="r" defTabSz="914400" rtl="0" eaLnBrk="1" fontAlgn="auto" latinLnBrk="0" hangingPunct="1">
              <a:lnSpc>
                <a:spcPct val="100000"/>
              </a:lnSpc>
              <a:spcBef>
                <a:spcPts val="1200"/>
              </a:spcBef>
              <a:spcAft>
                <a:spcPts val="0"/>
              </a:spcAft>
              <a:buClrTx/>
              <a:buSzPct val="90625"/>
              <a:buFont typeface="Wingdings"/>
              <a:buChar char=""/>
              <a:tabLst>
                <a:tab pos="227965" algn="l"/>
                <a:tab pos="228600" algn="l"/>
              </a:tabLst>
              <a:defRPr/>
            </a:pPr>
            <a:r>
              <a:rPr kumimoji="0" sz="1600" b="0" i="0" u="none" strike="noStrike" kern="1200" cap="none" spc="-40" normalizeH="0" baseline="0" noProof="0" dirty="0">
                <a:ln>
                  <a:noFill/>
                </a:ln>
                <a:solidFill>
                  <a:srgbClr val="FFFFFF"/>
                </a:solidFill>
                <a:effectLst/>
                <a:uLnTx/>
                <a:uFillTx/>
                <a:latin typeface="Segoe UI"/>
                <a:ea typeface="+mn-ea"/>
                <a:cs typeface="Segoe UI"/>
              </a:rPr>
              <a:t>Less</a:t>
            </a:r>
            <a:r>
              <a:rPr kumimoji="0" sz="1600" b="0" i="0" u="none" strike="noStrike" kern="1200" cap="none" spc="-210" normalizeH="0" baseline="0" noProof="0" dirty="0">
                <a:ln>
                  <a:noFill/>
                </a:ln>
                <a:solidFill>
                  <a:srgbClr val="FFFFFF"/>
                </a:solidFill>
                <a:effectLst/>
                <a:uLnTx/>
                <a:uFillTx/>
                <a:latin typeface="Segoe UI"/>
                <a:ea typeface="+mn-ea"/>
                <a:cs typeface="Segoe UI"/>
              </a:rPr>
              <a:t> </a:t>
            </a:r>
            <a:r>
              <a:rPr kumimoji="0" sz="1600" b="0" i="0" u="none" strike="noStrike" kern="1200" cap="none" spc="-40" normalizeH="0" baseline="0" noProof="0" dirty="0">
                <a:ln>
                  <a:noFill/>
                </a:ln>
                <a:solidFill>
                  <a:srgbClr val="FFFFFF"/>
                </a:solidFill>
                <a:effectLst/>
                <a:uLnTx/>
                <a:uFillTx/>
                <a:latin typeface="Segoe UI"/>
                <a:ea typeface="+mn-ea"/>
                <a:cs typeface="Segoe UI"/>
              </a:rPr>
              <a:t>human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0" marR="594995" lvl="0" indent="0" algn="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in</a:t>
            </a:r>
            <a:r>
              <a:rPr kumimoji="0" sz="1600" b="0" i="0" u="none" strike="noStrike" kern="1200" cap="none" spc="-70" normalizeH="0" baseline="0" noProof="0" dirty="0">
                <a:ln>
                  <a:noFill/>
                </a:ln>
                <a:solidFill>
                  <a:srgbClr val="FFFFFF"/>
                </a:solidFill>
                <a:effectLst/>
                <a:uLnTx/>
                <a:uFillTx/>
                <a:latin typeface="Segoe UI"/>
                <a:ea typeface="+mn-ea"/>
                <a:cs typeface="Segoe UI"/>
              </a:rPr>
              <a:t>t</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0" normalizeH="0" baseline="0" noProof="0" dirty="0">
                <a:ln>
                  <a:noFill/>
                </a:ln>
                <a:solidFill>
                  <a:srgbClr val="FFFFFF"/>
                </a:solidFill>
                <a:effectLst/>
                <a:uLnTx/>
                <a:uFillTx/>
                <a:latin typeface="Segoe UI"/>
                <a:ea typeface="+mn-ea"/>
                <a:cs typeface="Segoe UI"/>
              </a:rPr>
              <a:t>r</a:t>
            </a:r>
            <a:r>
              <a:rPr kumimoji="0" sz="1600" b="0" i="0" u="none" strike="noStrike" kern="1200" cap="none" spc="-60" normalizeH="0" baseline="0" noProof="0" dirty="0">
                <a:ln>
                  <a:noFill/>
                </a:ln>
                <a:solidFill>
                  <a:srgbClr val="FFFFFF"/>
                </a:solidFill>
                <a:effectLst/>
                <a:uLnTx/>
                <a:uFillTx/>
                <a:latin typeface="Segoe UI"/>
                <a:ea typeface="+mn-ea"/>
                <a:cs typeface="Segoe UI"/>
              </a:rPr>
              <a:t>v</a:t>
            </a:r>
            <a:r>
              <a:rPr kumimoji="0" sz="1600" b="0" i="0" u="none" strike="noStrike" kern="1200" cap="none" spc="-45" normalizeH="0" baseline="0" noProof="0" dirty="0">
                <a:ln>
                  <a:noFill/>
                </a:ln>
                <a:solidFill>
                  <a:srgbClr val="FFFFFF"/>
                </a:solidFill>
                <a:effectLst/>
                <a:uLnTx/>
                <a:uFillTx/>
                <a:latin typeface="Segoe UI"/>
                <a:ea typeface="+mn-ea"/>
                <a:cs typeface="Segoe UI"/>
              </a:rPr>
              <a:t>e</a:t>
            </a:r>
            <a:r>
              <a:rPr kumimoji="0" sz="1600" b="0" i="0" u="none" strike="noStrike" kern="1200" cap="none" spc="-55" normalizeH="0" baseline="0" noProof="0" dirty="0">
                <a:ln>
                  <a:noFill/>
                </a:ln>
                <a:solidFill>
                  <a:srgbClr val="FFFFFF"/>
                </a:solidFill>
                <a:effectLst/>
                <a:uLnTx/>
                <a:uFillTx/>
                <a:latin typeface="Segoe UI"/>
                <a:ea typeface="+mn-ea"/>
                <a:cs typeface="Segoe UI"/>
              </a:rPr>
              <a:t>nti</a:t>
            </a:r>
            <a:r>
              <a:rPr kumimoji="0" sz="1600" b="0" i="0" u="none" strike="noStrike" kern="1200" cap="none" spc="-50" normalizeH="0" baseline="0" noProof="0" dirty="0">
                <a:ln>
                  <a:noFill/>
                </a:ln>
                <a:solidFill>
                  <a:srgbClr val="FFFFFF"/>
                </a:solidFill>
                <a:effectLst/>
                <a:uLnTx/>
                <a:uFillTx/>
                <a:latin typeface="Segoe UI"/>
                <a:ea typeface="+mn-ea"/>
                <a:cs typeface="Segoe UI"/>
              </a:rPr>
              <a:t>o</a:t>
            </a:r>
            <a:r>
              <a:rPr kumimoji="0" sz="1600" b="0" i="0" u="none" strike="noStrike" kern="1200" cap="none" spc="-5" normalizeH="0" baseline="0" noProof="0" dirty="0">
                <a:ln>
                  <a:noFill/>
                </a:ln>
                <a:solidFill>
                  <a:srgbClr val="FFFFFF"/>
                </a:solidFill>
                <a:effectLst/>
                <a:uLnTx/>
                <a:uFillTx/>
                <a:latin typeface="Segoe UI"/>
                <a:ea typeface="+mn-ea"/>
                <a:cs typeface="Segoe UI"/>
              </a:rPr>
              <a:t>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0" normalizeH="0" baseline="0" noProof="0" dirty="0">
                <a:ln>
                  <a:noFill/>
                </a:ln>
                <a:solidFill>
                  <a:srgbClr val="FFFFFF"/>
                </a:solidFill>
                <a:effectLst/>
                <a:uLnTx/>
                <a:uFillTx/>
                <a:latin typeface="Segoe UI"/>
                <a:ea typeface="+mn-ea"/>
                <a:cs typeface="Segoe UI"/>
              </a:rPr>
              <a:t>Harder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r>
              <a:rPr kumimoji="0" sz="1600" b="0" i="0" u="none" strike="noStrike" kern="1200" cap="none" spc="-165" normalizeH="0" baseline="0" noProof="0" dirty="0">
                <a:ln>
                  <a:noFill/>
                </a:ln>
                <a:solidFill>
                  <a:srgbClr val="FFFFFF"/>
                </a:solidFill>
                <a:effectLst/>
                <a:uLnTx/>
                <a:uFillTx/>
                <a:latin typeface="Segoe UI"/>
                <a:ea typeface="+mn-ea"/>
                <a:cs typeface="Segoe UI"/>
              </a:rPr>
              <a:t> </a:t>
            </a:r>
            <a:r>
              <a:rPr kumimoji="0" sz="1600" b="0" i="0" u="none" strike="noStrike" kern="1200" cap="none" spc="-45" normalizeH="0" baseline="0" noProof="0" dirty="0">
                <a:ln>
                  <a:noFill/>
                </a:ln>
                <a:solidFill>
                  <a:srgbClr val="FFFFFF"/>
                </a:solidFill>
                <a:effectLst/>
                <a:uLnTx/>
                <a:uFillTx/>
                <a:latin typeface="Segoe UI"/>
                <a:ea typeface="+mn-ea"/>
                <a:cs typeface="Segoe UI"/>
              </a:rPr>
              <a:t>develop</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228600" algn="l" defTabSz="914400" rtl="0" eaLnBrk="1" fontAlgn="auto" latinLnBrk="0" hangingPunct="1">
              <a:lnSpc>
                <a:spcPct val="100000"/>
              </a:lnSpc>
              <a:spcBef>
                <a:spcPts val="1200"/>
              </a:spcBef>
              <a:spcAft>
                <a:spcPts val="0"/>
              </a:spcAft>
              <a:buClrTx/>
              <a:buSzPct val="90625"/>
              <a:buFont typeface="Wingdings"/>
              <a:buChar char=""/>
              <a:tabLst>
                <a:tab pos="240665" algn="l"/>
                <a:tab pos="241300" algn="l"/>
              </a:tabLst>
              <a:defRPr/>
            </a:pPr>
            <a:r>
              <a:rPr kumimoji="0" sz="1600" b="0" i="0" u="none" strike="noStrike" kern="1200" cap="none" spc="-55" normalizeH="0" baseline="0" noProof="0" dirty="0">
                <a:ln>
                  <a:noFill/>
                </a:ln>
                <a:solidFill>
                  <a:srgbClr val="FFFFFF"/>
                </a:solidFill>
                <a:effectLst/>
                <a:uLnTx/>
                <a:uFillTx/>
                <a:latin typeface="Segoe UI"/>
                <a:ea typeface="+mn-ea"/>
                <a:cs typeface="Segoe UI"/>
              </a:rPr>
              <a:t>Faster </a:t>
            </a:r>
            <a:r>
              <a:rPr kumimoji="0" sz="1600" b="0" i="0" u="none" strike="noStrike" kern="1200" cap="none" spc="-35" normalizeH="0" baseline="0" noProof="0" dirty="0">
                <a:ln>
                  <a:noFill/>
                </a:ln>
                <a:solidFill>
                  <a:srgbClr val="FFFFFF"/>
                </a:solidFill>
                <a:effectLst/>
                <a:uLnTx/>
                <a:uFillTx/>
                <a:latin typeface="Segoe UI"/>
                <a:ea typeface="+mn-ea"/>
                <a:cs typeface="Segoe UI"/>
              </a:rPr>
              <a:t>to </a:t>
            </a:r>
            <a:r>
              <a:rPr kumimoji="0" sz="1600" b="0" i="0" u="none" strike="noStrike" kern="1200" cap="none" spc="-40" normalizeH="0" baseline="0" noProof="0" dirty="0">
                <a:ln>
                  <a:noFill/>
                </a:ln>
                <a:solidFill>
                  <a:srgbClr val="FFFFFF"/>
                </a:solidFill>
                <a:effectLst/>
                <a:uLnTx/>
                <a:uFillTx/>
                <a:latin typeface="Segoe UI"/>
                <a:ea typeface="+mn-ea"/>
                <a:cs typeface="Segoe UI"/>
              </a:rPr>
              <a:t>adapt</a:t>
            </a:r>
            <a:r>
              <a:rPr kumimoji="0" sz="1600" b="0" i="0" u="none" strike="noStrike" kern="1200" cap="none" spc="-275" normalizeH="0" baseline="0" noProof="0" dirty="0">
                <a:ln>
                  <a:noFill/>
                </a:ln>
                <a:solidFill>
                  <a:srgbClr val="FFFFFF"/>
                </a:solidFill>
                <a:effectLst/>
                <a:uLnTx/>
                <a:uFillTx/>
                <a:latin typeface="Segoe UI"/>
                <a:ea typeface="+mn-ea"/>
                <a:cs typeface="Segoe UI"/>
              </a:rPr>
              <a:t> </a:t>
            </a:r>
            <a:r>
              <a:rPr kumimoji="0" sz="1600" b="0" i="0" u="none" strike="noStrike" kern="1200" cap="none" spc="-35" normalizeH="0" baseline="0" noProof="0" dirty="0">
                <a:ln>
                  <a:noFill/>
                </a:ln>
                <a:solidFill>
                  <a:srgbClr val="FFFFFF"/>
                </a:solidFill>
                <a:effectLst/>
                <a:uLnTx/>
                <a:uFillTx/>
                <a:latin typeface="Segoe UI"/>
                <a:ea typeface="+mn-ea"/>
                <a:cs typeface="Segoe UI"/>
              </a:rPr>
              <a:t>to</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5" normalizeH="0" baseline="0" noProof="0" dirty="0">
                <a:ln>
                  <a:noFill/>
                </a:ln>
                <a:solidFill>
                  <a:srgbClr val="FFFFFF"/>
                </a:solidFill>
                <a:effectLst/>
                <a:uLnTx/>
                <a:uFillTx/>
                <a:latin typeface="Segoe UI"/>
                <a:ea typeface="+mn-ea"/>
                <a:cs typeface="Segoe UI"/>
              </a:rPr>
              <a:t>new</a:t>
            </a:r>
            <a:r>
              <a:rPr kumimoji="0" sz="1600" b="0" i="0" u="none" strike="noStrike" kern="1200" cap="none" spc="-114" normalizeH="0" baseline="0" noProof="0" dirty="0">
                <a:ln>
                  <a:noFill/>
                </a:ln>
                <a:solidFill>
                  <a:srgbClr val="FFFFFF"/>
                </a:solidFill>
                <a:effectLst/>
                <a:uLnTx/>
                <a:uFillTx/>
                <a:latin typeface="Segoe UI"/>
                <a:ea typeface="+mn-ea"/>
                <a:cs typeface="Segoe UI"/>
              </a:rPr>
              <a:t> </a:t>
            </a:r>
            <a:r>
              <a:rPr kumimoji="0" sz="1600" b="0" i="0" u="none" strike="noStrike" kern="1200" cap="none" spc="-50" normalizeH="0" baseline="0" noProof="0" dirty="0">
                <a:ln>
                  <a:noFill/>
                </a:ln>
                <a:solidFill>
                  <a:srgbClr val="FFFFFF"/>
                </a:solidFill>
                <a:effectLst/>
                <a:uLnTx/>
                <a:uFillTx/>
                <a:latin typeface="Segoe UI"/>
                <a:ea typeface="+mn-ea"/>
                <a:cs typeface="Segoe UI"/>
              </a:rPr>
              <a:t>patterns</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948428" y="2170176"/>
            <a:ext cx="4801362" cy="179616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579364" y="2264664"/>
            <a:ext cx="2998469" cy="150964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173979" y="2395727"/>
            <a:ext cx="4295140" cy="1289685"/>
          </a:xfrm>
          <a:custGeom>
            <a:avLst/>
            <a:gdLst/>
            <a:ahLst/>
            <a:cxnLst/>
            <a:rect l="l" t="t" r="r" b="b"/>
            <a:pathLst>
              <a:path w="4295140" h="1289685">
                <a:moveTo>
                  <a:pt x="0" y="1289304"/>
                </a:moveTo>
                <a:lnTo>
                  <a:pt x="4294632" y="1289304"/>
                </a:lnTo>
                <a:lnTo>
                  <a:pt x="4294632" y="0"/>
                </a:lnTo>
                <a:lnTo>
                  <a:pt x="0" y="0"/>
                </a:lnTo>
                <a:lnTo>
                  <a:pt x="0" y="1289304"/>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5173979" y="2395727"/>
            <a:ext cx="4295140" cy="1289685"/>
          </a:xfrm>
          <a:prstGeom prst="rect">
            <a:avLst/>
          </a:prstGeom>
          <a:ln w="9525">
            <a:solidFill>
              <a:srgbClr val="0078D3"/>
            </a:solidFill>
          </a:ln>
        </p:spPr>
        <p:txBody>
          <a:bodyPr vert="horz" wrap="square" lIns="0" tIns="139065" rIns="0" bIns="0" rtlCol="0">
            <a:spAutoFit/>
          </a:bodyPr>
          <a:lstStyle/>
          <a:p>
            <a:pPr marL="732155" marR="0" lvl="0" indent="0" algn="l" defTabSz="914400" rtl="0" eaLnBrk="1" fontAlgn="auto" latinLnBrk="0" hangingPunct="1">
              <a:lnSpc>
                <a:spcPct val="100000"/>
              </a:lnSpc>
              <a:spcBef>
                <a:spcPts val="1095"/>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End </a:t>
            </a:r>
            <a:r>
              <a:rPr kumimoji="0" sz="1400" b="1" i="0" u="none" strike="noStrike" kern="1200" cap="none" spc="-5" normalizeH="0" baseline="0" noProof="0" dirty="0">
                <a:ln>
                  <a:noFill/>
                </a:ln>
                <a:solidFill>
                  <a:prstClr val="black"/>
                </a:solidFill>
                <a:effectLst/>
                <a:uLnTx/>
                <a:uFillTx/>
                <a:latin typeface="Segoe UI"/>
                <a:ea typeface="+mn-ea"/>
                <a:cs typeface="Segoe UI"/>
              </a:rPr>
              <a:t>user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Build feedback</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loops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End </a:t>
            </a:r>
            <a:r>
              <a:rPr kumimoji="0" sz="1400" b="0" i="0" u="none" strike="noStrike" kern="1200" cap="none" spc="0" normalizeH="0" baseline="0" noProof="0" dirty="0">
                <a:ln>
                  <a:noFill/>
                </a:ln>
                <a:solidFill>
                  <a:prstClr val="black"/>
                </a:solidFill>
                <a:effectLst/>
                <a:uLnTx/>
                <a:uFillTx/>
                <a:latin typeface="Segoe UI"/>
                <a:ea typeface="+mn-ea"/>
                <a:cs typeface="Segoe UI"/>
              </a:rPr>
              <a:t>users/admins/secops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10" normalizeH="0" baseline="0" noProof="0" dirty="0">
                <a:ln>
                  <a:noFill/>
                </a:ln>
                <a:solidFill>
                  <a:prstClr val="black"/>
                </a:solidFill>
                <a:effectLst/>
                <a:uLnTx/>
                <a:uFillTx/>
                <a:latin typeface="Segoe UI"/>
                <a:ea typeface="+mn-ea"/>
                <a:cs typeface="Segoe UI"/>
              </a:rPr>
              <a:t>Remove</a:t>
            </a:r>
            <a:r>
              <a:rPr kumimoji="0" sz="1400" b="0" i="0" u="none" strike="noStrike" kern="1200" cap="none" spc="-5" normalizeH="0" baseline="0" noProof="0" dirty="0">
                <a:ln>
                  <a:noFill/>
                </a:ln>
                <a:solidFill>
                  <a:prstClr val="black"/>
                </a:solidFill>
                <a:effectLst/>
                <a:uLnTx/>
                <a:uFillTx/>
                <a:latin typeface="Segoe UI"/>
                <a:ea typeface="+mn-ea"/>
                <a:cs typeface="Segoe UI"/>
              </a:rPr>
              <a:t> errors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p:nvPr/>
        </p:nvSpPr>
        <p:spPr>
          <a:xfrm>
            <a:off x="4527803" y="2318004"/>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53355" y="2543555"/>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8"/>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6"/>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8"/>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53355" y="2543555"/>
            <a:ext cx="995680" cy="996950"/>
          </a:xfrm>
          <a:custGeom>
            <a:avLst/>
            <a:gdLst/>
            <a:ahLst/>
            <a:cxnLst/>
            <a:rect l="l" t="t" r="r" b="b"/>
            <a:pathLst>
              <a:path w="995679" h="996950">
                <a:moveTo>
                  <a:pt x="0" y="498348"/>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8"/>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6"/>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48428" y="3637788"/>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579364" y="3733800"/>
            <a:ext cx="3042792" cy="150964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173979" y="38633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893434" y="3991102"/>
            <a:ext cx="147510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Segoe UI"/>
                <a:ea typeface="+mn-ea"/>
                <a:cs typeface="Segoe UI"/>
              </a:rPr>
              <a:t>Expert</a:t>
            </a:r>
            <a:r>
              <a:rPr kumimoji="0" sz="1400" b="1" i="0" u="none" strike="noStrike" kern="1200" cap="none" spc="-60" normalizeH="0" baseline="0" noProof="0" dirty="0">
                <a:ln>
                  <a:noFill/>
                </a:ln>
                <a:solidFill>
                  <a:prstClr val="black"/>
                </a:solidFill>
                <a:effectLst/>
                <a:uLnTx/>
                <a:uFillTx/>
                <a:latin typeface="Segoe UI"/>
                <a:ea typeface="+mn-ea"/>
                <a:cs typeface="Segoe UI"/>
              </a:rPr>
              <a:t> </a:t>
            </a:r>
            <a:r>
              <a:rPr kumimoji="0" sz="1400" b="1" i="0" u="none" strike="noStrike" kern="1200" cap="none" spc="0" normalizeH="0" baseline="0" noProof="0" dirty="0">
                <a:ln>
                  <a:noFill/>
                </a:ln>
                <a:solidFill>
                  <a:prstClr val="black"/>
                </a:solidFill>
                <a:effectLst/>
                <a:uLnTx/>
                <a:uFillTx/>
                <a:latin typeface="Segoe UI"/>
                <a:ea typeface="+mn-ea"/>
                <a:cs typeface="Segoe UI"/>
              </a:rPr>
              <a:t>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txBox="1"/>
          <p:nvPr/>
        </p:nvSpPr>
        <p:spPr>
          <a:xfrm>
            <a:off x="5893434" y="4204842"/>
            <a:ext cx="2357755" cy="666115"/>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Security</a:t>
            </a:r>
            <a:r>
              <a:rPr kumimoji="0" sz="1400" b="0" i="0" u="none" strike="noStrike" kern="1200" cap="none" spc="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researchers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Customer</a:t>
            </a:r>
            <a:r>
              <a:rPr kumimoji="0" sz="1400" b="0" i="0" u="none" strike="noStrike" kern="1200" cap="none" spc="-30"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support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Dedicated </a:t>
            </a:r>
            <a:r>
              <a:rPr kumimoji="0" sz="1400" b="0" i="0" u="none" strike="noStrike" kern="1200" cap="none" spc="0" normalizeH="0" baseline="0" noProof="0" dirty="0">
                <a:ln>
                  <a:noFill/>
                </a:ln>
                <a:solidFill>
                  <a:prstClr val="black"/>
                </a:solidFill>
                <a:effectLst/>
                <a:uLnTx/>
                <a:uFillTx/>
                <a:latin typeface="Segoe UI"/>
                <a:ea typeface="+mn-ea"/>
                <a:cs typeface="Segoe UI"/>
              </a:rPr>
              <a:t>human</a:t>
            </a:r>
            <a:r>
              <a:rPr kumimoji="0" sz="1400" b="0" i="0" u="none" strike="noStrike" kern="1200" cap="none" spc="-55" normalizeH="0" baseline="0" noProof="0" dirty="0">
                <a:ln>
                  <a:noFill/>
                </a:ln>
                <a:solidFill>
                  <a:prstClr val="black"/>
                </a:solidFill>
                <a:effectLst/>
                <a:uLnTx/>
                <a:uFillTx/>
                <a:latin typeface="Segoe UI"/>
                <a:ea typeface="+mn-ea"/>
                <a:cs typeface="Segoe UI"/>
              </a:rPr>
              <a:t> </a:t>
            </a:r>
            <a:r>
              <a:rPr kumimoji="0" sz="1400" b="0" i="0" u="none" strike="noStrike" kern="1200" cap="none" spc="-5" normalizeH="0" baseline="0" noProof="0" dirty="0">
                <a:ln>
                  <a:noFill/>
                </a:ln>
                <a:solidFill>
                  <a:prstClr val="black"/>
                </a:solidFill>
                <a:effectLst/>
                <a:uLnTx/>
                <a:uFillTx/>
                <a:latin typeface="Segoe UI"/>
                <a:ea typeface="+mn-ea"/>
                <a:cs typeface="Segoe UI"/>
              </a:rPr>
              <a:t>labelers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7" name="object 27"/>
          <p:cNvSpPr/>
          <p:nvPr/>
        </p:nvSpPr>
        <p:spPr>
          <a:xfrm>
            <a:off x="4527803" y="3787140"/>
            <a:ext cx="1501775" cy="15032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753355" y="4012691"/>
            <a:ext cx="995680" cy="996950"/>
          </a:xfrm>
          <a:custGeom>
            <a:avLst/>
            <a:gdLst/>
            <a:ahLst/>
            <a:cxnLst/>
            <a:rect l="l" t="t" r="r" b="b"/>
            <a:pathLst>
              <a:path w="995679" h="996950">
                <a:moveTo>
                  <a:pt x="497586" y="0"/>
                </a:moveTo>
                <a:lnTo>
                  <a:pt x="449662" y="2281"/>
                </a:lnTo>
                <a:lnTo>
                  <a:pt x="403027" y="8986"/>
                </a:lnTo>
                <a:lnTo>
                  <a:pt x="357891" y="19906"/>
                </a:lnTo>
                <a:lnTo>
                  <a:pt x="314461" y="34832"/>
                </a:lnTo>
                <a:lnTo>
                  <a:pt x="272946" y="53555"/>
                </a:lnTo>
                <a:lnTo>
                  <a:pt x="233554" y="75866"/>
                </a:lnTo>
                <a:lnTo>
                  <a:pt x="196494" y="101556"/>
                </a:lnTo>
                <a:lnTo>
                  <a:pt x="161974" y="130416"/>
                </a:lnTo>
                <a:lnTo>
                  <a:pt x="130203" y="162238"/>
                </a:lnTo>
                <a:lnTo>
                  <a:pt x="101389" y="196812"/>
                </a:lnTo>
                <a:lnTo>
                  <a:pt x="75740" y="233929"/>
                </a:lnTo>
                <a:lnTo>
                  <a:pt x="53466" y="273381"/>
                </a:lnTo>
                <a:lnTo>
                  <a:pt x="34774" y="314959"/>
                </a:lnTo>
                <a:lnTo>
                  <a:pt x="19873" y="358453"/>
                </a:lnTo>
                <a:lnTo>
                  <a:pt x="8971" y="403656"/>
                </a:lnTo>
                <a:lnTo>
                  <a:pt x="2277" y="450357"/>
                </a:lnTo>
                <a:lnTo>
                  <a:pt x="0" y="498347"/>
                </a:lnTo>
                <a:lnTo>
                  <a:pt x="2277" y="546338"/>
                </a:lnTo>
                <a:lnTo>
                  <a:pt x="8971" y="593039"/>
                </a:lnTo>
                <a:lnTo>
                  <a:pt x="19873" y="638242"/>
                </a:lnTo>
                <a:lnTo>
                  <a:pt x="34774" y="681736"/>
                </a:lnTo>
                <a:lnTo>
                  <a:pt x="53466" y="723314"/>
                </a:lnTo>
                <a:lnTo>
                  <a:pt x="75740" y="762766"/>
                </a:lnTo>
                <a:lnTo>
                  <a:pt x="101389" y="799883"/>
                </a:lnTo>
                <a:lnTo>
                  <a:pt x="130203" y="834457"/>
                </a:lnTo>
                <a:lnTo>
                  <a:pt x="161974" y="866279"/>
                </a:lnTo>
                <a:lnTo>
                  <a:pt x="196494" y="895139"/>
                </a:lnTo>
                <a:lnTo>
                  <a:pt x="233554" y="920829"/>
                </a:lnTo>
                <a:lnTo>
                  <a:pt x="272946" y="943140"/>
                </a:lnTo>
                <a:lnTo>
                  <a:pt x="314461" y="961863"/>
                </a:lnTo>
                <a:lnTo>
                  <a:pt x="357891" y="976789"/>
                </a:lnTo>
                <a:lnTo>
                  <a:pt x="403027" y="987709"/>
                </a:lnTo>
                <a:lnTo>
                  <a:pt x="449662" y="994414"/>
                </a:lnTo>
                <a:lnTo>
                  <a:pt x="497586" y="996695"/>
                </a:lnTo>
                <a:lnTo>
                  <a:pt x="545509" y="994414"/>
                </a:lnTo>
                <a:lnTo>
                  <a:pt x="592144" y="987709"/>
                </a:lnTo>
                <a:lnTo>
                  <a:pt x="637280" y="976789"/>
                </a:lnTo>
                <a:lnTo>
                  <a:pt x="680710" y="961863"/>
                </a:lnTo>
                <a:lnTo>
                  <a:pt x="722225" y="943140"/>
                </a:lnTo>
                <a:lnTo>
                  <a:pt x="761617" y="920829"/>
                </a:lnTo>
                <a:lnTo>
                  <a:pt x="798677" y="895139"/>
                </a:lnTo>
                <a:lnTo>
                  <a:pt x="833197" y="866279"/>
                </a:lnTo>
                <a:lnTo>
                  <a:pt x="864968" y="834457"/>
                </a:lnTo>
                <a:lnTo>
                  <a:pt x="893782" y="799883"/>
                </a:lnTo>
                <a:lnTo>
                  <a:pt x="919431" y="762766"/>
                </a:lnTo>
                <a:lnTo>
                  <a:pt x="941705" y="723314"/>
                </a:lnTo>
                <a:lnTo>
                  <a:pt x="960397" y="681736"/>
                </a:lnTo>
                <a:lnTo>
                  <a:pt x="975298" y="638242"/>
                </a:lnTo>
                <a:lnTo>
                  <a:pt x="986200" y="593039"/>
                </a:lnTo>
                <a:lnTo>
                  <a:pt x="992894" y="546338"/>
                </a:lnTo>
                <a:lnTo>
                  <a:pt x="995172" y="498347"/>
                </a:lnTo>
                <a:lnTo>
                  <a:pt x="992894" y="450357"/>
                </a:lnTo>
                <a:lnTo>
                  <a:pt x="986200" y="403656"/>
                </a:lnTo>
                <a:lnTo>
                  <a:pt x="975298" y="358453"/>
                </a:lnTo>
                <a:lnTo>
                  <a:pt x="960397" y="314959"/>
                </a:lnTo>
                <a:lnTo>
                  <a:pt x="941705" y="273381"/>
                </a:lnTo>
                <a:lnTo>
                  <a:pt x="919431" y="233929"/>
                </a:lnTo>
                <a:lnTo>
                  <a:pt x="893782" y="196812"/>
                </a:lnTo>
                <a:lnTo>
                  <a:pt x="864968" y="162238"/>
                </a:lnTo>
                <a:lnTo>
                  <a:pt x="833197" y="130416"/>
                </a:lnTo>
                <a:lnTo>
                  <a:pt x="798677" y="101556"/>
                </a:lnTo>
                <a:lnTo>
                  <a:pt x="761617" y="75866"/>
                </a:lnTo>
                <a:lnTo>
                  <a:pt x="722225" y="53555"/>
                </a:lnTo>
                <a:lnTo>
                  <a:pt x="680710" y="34832"/>
                </a:lnTo>
                <a:lnTo>
                  <a:pt x="637280" y="19906"/>
                </a:lnTo>
                <a:lnTo>
                  <a:pt x="592144" y="8986"/>
                </a:lnTo>
                <a:lnTo>
                  <a:pt x="545509" y="2281"/>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753355" y="4012691"/>
            <a:ext cx="995680" cy="996950"/>
          </a:xfrm>
          <a:custGeom>
            <a:avLst/>
            <a:gdLst/>
            <a:ahLst/>
            <a:cxnLst/>
            <a:rect l="l" t="t" r="r" b="b"/>
            <a:pathLst>
              <a:path w="995679" h="996950">
                <a:moveTo>
                  <a:pt x="0" y="498347"/>
                </a:moveTo>
                <a:lnTo>
                  <a:pt x="2277" y="450357"/>
                </a:lnTo>
                <a:lnTo>
                  <a:pt x="8971" y="403656"/>
                </a:lnTo>
                <a:lnTo>
                  <a:pt x="19873" y="358453"/>
                </a:lnTo>
                <a:lnTo>
                  <a:pt x="34774" y="314959"/>
                </a:lnTo>
                <a:lnTo>
                  <a:pt x="53466" y="273381"/>
                </a:lnTo>
                <a:lnTo>
                  <a:pt x="75740" y="233929"/>
                </a:lnTo>
                <a:lnTo>
                  <a:pt x="101389" y="196812"/>
                </a:lnTo>
                <a:lnTo>
                  <a:pt x="130203" y="162238"/>
                </a:lnTo>
                <a:lnTo>
                  <a:pt x="161974" y="130416"/>
                </a:lnTo>
                <a:lnTo>
                  <a:pt x="196494" y="101556"/>
                </a:lnTo>
                <a:lnTo>
                  <a:pt x="233554" y="75866"/>
                </a:lnTo>
                <a:lnTo>
                  <a:pt x="272946" y="53555"/>
                </a:lnTo>
                <a:lnTo>
                  <a:pt x="314461" y="34832"/>
                </a:lnTo>
                <a:lnTo>
                  <a:pt x="357891" y="19906"/>
                </a:lnTo>
                <a:lnTo>
                  <a:pt x="403027" y="8986"/>
                </a:lnTo>
                <a:lnTo>
                  <a:pt x="449662" y="2281"/>
                </a:lnTo>
                <a:lnTo>
                  <a:pt x="497586" y="0"/>
                </a:lnTo>
                <a:lnTo>
                  <a:pt x="545509" y="2281"/>
                </a:lnTo>
                <a:lnTo>
                  <a:pt x="592144" y="8986"/>
                </a:lnTo>
                <a:lnTo>
                  <a:pt x="637280" y="19906"/>
                </a:lnTo>
                <a:lnTo>
                  <a:pt x="680710" y="34832"/>
                </a:lnTo>
                <a:lnTo>
                  <a:pt x="722225" y="53555"/>
                </a:lnTo>
                <a:lnTo>
                  <a:pt x="761617" y="75866"/>
                </a:lnTo>
                <a:lnTo>
                  <a:pt x="798677" y="101556"/>
                </a:lnTo>
                <a:lnTo>
                  <a:pt x="833197" y="130416"/>
                </a:lnTo>
                <a:lnTo>
                  <a:pt x="864968" y="162238"/>
                </a:lnTo>
                <a:lnTo>
                  <a:pt x="893782" y="196812"/>
                </a:lnTo>
                <a:lnTo>
                  <a:pt x="919431" y="233929"/>
                </a:lnTo>
                <a:lnTo>
                  <a:pt x="941705" y="273381"/>
                </a:lnTo>
                <a:lnTo>
                  <a:pt x="960397" y="314959"/>
                </a:lnTo>
                <a:lnTo>
                  <a:pt x="975298" y="358453"/>
                </a:lnTo>
                <a:lnTo>
                  <a:pt x="986200" y="403656"/>
                </a:lnTo>
                <a:lnTo>
                  <a:pt x="992894" y="450357"/>
                </a:lnTo>
                <a:lnTo>
                  <a:pt x="995172" y="498347"/>
                </a:lnTo>
                <a:lnTo>
                  <a:pt x="992894" y="546338"/>
                </a:lnTo>
                <a:lnTo>
                  <a:pt x="986200" y="593039"/>
                </a:lnTo>
                <a:lnTo>
                  <a:pt x="975298" y="638242"/>
                </a:lnTo>
                <a:lnTo>
                  <a:pt x="960397" y="681736"/>
                </a:lnTo>
                <a:lnTo>
                  <a:pt x="941705" y="723314"/>
                </a:lnTo>
                <a:lnTo>
                  <a:pt x="919431" y="762766"/>
                </a:lnTo>
                <a:lnTo>
                  <a:pt x="893782" y="799883"/>
                </a:lnTo>
                <a:lnTo>
                  <a:pt x="864968" y="834457"/>
                </a:lnTo>
                <a:lnTo>
                  <a:pt x="833197" y="866279"/>
                </a:lnTo>
                <a:lnTo>
                  <a:pt x="798677" y="895139"/>
                </a:lnTo>
                <a:lnTo>
                  <a:pt x="761617" y="920829"/>
                </a:lnTo>
                <a:lnTo>
                  <a:pt x="722225" y="943140"/>
                </a:lnTo>
                <a:lnTo>
                  <a:pt x="680710" y="961863"/>
                </a:lnTo>
                <a:lnTo>
                  <a:pt x="637280" y="976789"/>
                </a:lnTo>
                <a:lnTo>
                  <a:pt x="592144" y="987709"/>
                </a:lnTo>
                <a:lnTo>
                  <a:pt x="545509" y="994414"/>
                </a:lnTo>
                <a:lnTo>
                  <a:pt x="497586" y="996695"/>
                </a:lnTo>
                <a:lnTo>
                  <a:pt x="449662" y="994414"/>
                </a:lnTo>
                <a:lnTo>
                  <a:pt x="403027" y="987709"/>
                </a:lnTo>
                <a:lnTo>
                  <a:pt x="357891" y="976789"/>
                </a:lnTo>
                <a:lnTo>
                  <a:pt x="314461" y="961863"/>
                </a:lnTo>
                <a:lnTo>
                  <a:pt x="272946" y="943140"/>
                </a:lnTo>
                <a:lnTo>
                  <a:pt x="233554" y="920829"/>
                </a:lnTo>
                <a:lnTo>
                  <a:pt x="196494" y="895139"/>
                </a:lnTo>
                <a:lnTo>
                  <a:pt x="161974" y="866279"/>
                </a:lnTo>
                <a:lnTo>
                  <a:pt x="130203" y="834457"/>
                </a:lnTo>
                <a:lnTo>
                  <a:pt x="101389" y="799883"/>
                </a:lnTo>
                <a:lnTo>
                  <a:pt x="75740" y="762766"/>
                </a:lnTo>
                <a:lnTo>
                  <a:pt x="53466" y="723314"/>
                </a:lnTo>
                <a:lnTo>
                  <a:pt x="34774" y="681736"/>
                </a:lnTo>
                <a:lnTo>
                  <a:pt x="19873" y="638242"/>
                </a:lnTo>
                <a:lnTo>
                  <a:pt x="8971" y="593039"/>
                </a:lnTo>
                <a:lnTo>
                  <a:pt x="2277" y="546338"/>
                </a:lnTo>
                <a:lnTo>
                  <a:pt x="0" y="498347"/>
                </a:lnTo>
                <a:close/>
              </a:path>
            </a:pathLst>
          </a:custGeom>
          <a:ln w="952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948428" y="5047453"/>
            <a:ext cx="4801362" cy="179768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579364" y="5324855"/>
            <a:ext cx="4063745" cy="12961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173979" y="5273040"/>
            <a:ext cx="4295140" cy="1290955"/>
          </a:xfrm>
          <a:custGeom>
            <a:avLst/>
            <a:gdLst/>
            <a:ahLst/>
            <a:cxnLst/>
            <a:rect l="l" t="t" r="r" b="b"/>
            <a:pathLst>
              <a:path w="4295140" h="1290954">
                <a:moveTo>
                  <a:pt x="0" y="1290828"/>
                </a:moveTo>
                <a:lnTo>
                  <a:pt x="4294632" y="1290828"/>
                </a:lnTo>
                <a:lnTo>
                  <a:pt x="4294632" y="0"/>
                </a:lnTo>
                <a:lnTo>
                  <a:pt x="0" y="0"/>
                </a:lnTo>
                <a:lnTo>
                  <a:pt x="0" y="129082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5173979" y="5273040"/>
            <a:ext cx="4295140" cy="1290955"/>
          </a:xfrm>
          <a:prstGeom prst="rect">
            <a:avLst/>
          </a:prstGeom>
          <a:ln w="9525">
            <a:solidFill>
              <a:srgbClr val="0078D3"/>
            </a:solidFill>
          </a:ln>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200" b="0" i="0" u="none" strike="noStrike" kern="1200" cap="none" spc="0" normalizeH="0" baseline="0" noProof="0">
              <a:ln>
                <a:noFill/>
              </a:ln>
              <a:solidFill>
                <a:prstClr val="black"/>
              </a:solidFill>
              <a:effectLst/>
              <a:uLnTx/>
              <a:uFillTx/>
              <a:latin typeface="Times New Roman"/>
              <a:ea typeface="+mn-ea"/>
              <a:cs typeface="Times New Roman"/>
            </a:endParaRPr>
          </a:p>
          <a:p>
            <a:pPr marL="73215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Segoe UI"/>
                <a:ea typeface="+mn-ea"/>
                <a:cs typeface="Segoe UI"/>
              </a:rPr>
              <a:t>Autogenerated</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0" normalizeH="0" baseline="0" noProof="0" dirty="0">
                <a:ln>
                  <a:noFill/>
                </a:ln>
                <a:solidFill>
                  <a:prstClr val="black"/>
                </a:solidFill>
                <a:effectLst/>
                <a:uLnTx/>
                <a:uFillTx/>
                <a:latin typeface="Segoe UI"/>
                <a:ea typeface="+mn-ea"/>
                <a:cs typeface="Segoe UI"/>
              </a:rPr>
              <a:t>High quality </a:t>
            </a:r>
            <a:r>
              <a:rPr kumimoji="0" sz="1400" b="0" i="0" u="none" strike="noStrike" kern="1200" cap="none" spc="-5" normalizeH="0" baseline="0" noProof="0" dirty="0">
                <a:ln>
                  <a:noFill/>
                </a:ln>
                <a:solidFill>
                  <a:prstClr val="black"/>
                </a:solidFill>
                <a:effectLst/>
                <a:uLnTx/>
                <a:uFillTx/>
                <a:latin typeface="Segoe UI"/>
                <a:ea typeface="+mn-ea"/>
                <a:cs typeface="Segoe UI"/>
              </a:rPr>
              <a:t>heuristic-based</a:t>
            </a:r>
            <a:r>
              <a:rPr kumimoji="0" sz="1400" b="0" i="0" u="none" strike="noStrike" kern="1200" cap="none" spc="-3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detections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018540" marR="0" lvl="0" indent="-287020" algn="l" defTabSz="914400" rtl="0" eaLnBrk="1" fontAlgn="auto" latinLnBrk="0" hangingPunct="1">
              <a:lnSpc>
                <a:spcPct val="100000"/>
              </a:lnSpc>
              <a:spcBef>
                <a:spcPts val="0"/>
              </a:spcBef>
              <a:spcAft>
                <a:spcPts val="0"/>
              </a:spcAft>
              <a:buClrTx/>
              <a:buSzTx/>
              <a:buFont typeface="Arial"/>
              <a:buChar char="•"/>
              <a:tabLst>
                <a:tab pos="1018540" algn="l"/>
                <a:tab pos="1019175" algn="l"/>
              </a:tabLst>
              <a:defRPr/>
            </a:pPr>
            <a:r>
              <a:rPr kumimoji="0" sz="1400" b="0" i="0" u="none" strike="noStrike" kern="1200" cap="none" spc="-5" normalizeH="0" baseline="0" noProof="0" dirty="0">
                <a:ln>
                  <a:noFill/>
                </a:ln>
                <a:solidFill>
                  <a:prstClr val="black"/>
                </a:solidFill>
                <a:effectLst/>
                <a:uLnTx/>
                <a:uFillTx/>
                <a:latin typeface="Segoe UI"/>
                <a:ea typeface="+mn-ea"/>
                <a:cs typeface="Segoe UI"/>
              </a:rPr>
              <a:t>Detections from </a:t>
            </a:r>
            <a:r>
              <a:rPr kumimoji="0" sz="1400" b="0" i="0" u="none" strike="noStrike" kern="1200" cap="none" spc="0" normalizeH="0" baseline="0" noProof="0" dirty="0">
                <a:ln>
                  <a:noFill/>
                </a:ln>
                <a:solidFill>
                  <a:prstClr val="black"/>
                </a:solidFill>
                <a:effectLst/>
                <a:uLnTx/>
                <a:uFillTx/>
                <a:latin typeface="Segoe UI"/>
                <a:ea typeface="+mn-ea"/>
                <a:cs typeface="Segoe UI"/>
              </a:rPr>
              <a:t>other first</a:t>
            </a:r>
            <a:r>
              <a:rPr kumimoji="0" sz="1400" b="0" i="0" u="none" strike="noStrike" kern="1200" cap="none" spc="-25" normalizeH="0" baseline="0" noProof="0" dirty="0">
                <a:ln>
                  <a:noFill/>
                </a:ln>
                <a:solidFill>
                  <a:prstClr val="black"/>
                </a:solidFill>
                <a:effectLst/>
                <a:uLnTx/>
                <a:uFillTx/>
                <a:latin typeface="Segoe UI"/>
                <a:ea typeface="+mn-ea"/>
                <a:cs typeface="Segoe UI"/>
              </a:rPr>
              <a:t> </a:t>
            </a:r>
            <a:r>
              <a:rPr kumimoji="0" sz="1400" b="0" i="0" u="none" strike="noStrike" kern="1200" cap="none" spc="0" normalizeH="0" baseline="0" noProof="0" dirty="0">
                <a:ln>
                  <a:noFill/>
                </a:ln>
                <a:solidFill>
                  <a:prstClr val="black"/>
                </a:solidFill>
                <a:effectLst/>
                <a:uLnTx/>
                <a:uFillTx/>
                <a:latin typeface="Segoe UI"/>
                <a:ea typeface="+mn-ea"/>
                <a:cs typeface="Segoe UI"/>
              </a:rPr>
              <a:t>parties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527803" y="5196814"/>
            <a:ext cx="1501775" cy="150177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753355" y="5422391"/>
            <a:ext cx="995680" cy="995680"/>
          </a:xfrm>
          <a:custGeom>
            <a:avLst/>
            <a:gdLst/>
            <a:ahLst/>
            <a:cxnLst/>
            <a:rect l="l" t="t" r="r" b="b"/>
            <a:pathLst>
              <a:path w="995679" h="995679">
                <a:moveTo>
                  <a:pt x="497586" y="0"/>
                </a:moveTo>
                <a:lnTo>
                  <a:pt x="449662" y="2277"/>
                </a:lnTo>
                <a:lnTo>
                  <a:pt x="403027" y="8971"/>
                </a:lnTo>
                <a:lnTo>
                  <a:pt x="357891" y="19874"/>
                </a:lnTo>
                <a:lnTo>
                  <a:pt x="314461" y="34775"/>
                </a:lnTo>
                <a:lnTo>
                  <a:pt x="272946" y="53468"/>
                </a:lnTo>
                <a:lnTo>
                  <a:pt x="233554" y="75743"/>
                </a:lnTo>
                <a:lnTo>
                  <a:pt x="196494" y="101393"/>
                </a:lnTo>
                <a:lnTo>
                  <a:pt x="161974" y="130207"/>
                </a:lnTo>
                <a:lnTo>
                  <a:pt x="130203" y="161979"/>
                </a:lnTo>
                <a:lnTo>
                  <a:pt x="101389" y="196499"/>
                </a:lnTo>
                <a:lnTo>
                  <a:pt x="75740" y="233560"/>
                </a:lnTo>
                <a:lnTo>
                  <a:pt x="53466" y="272952"/>
                </a:lnTo>
                <a:lnTo>
                  <a:pt x="34774" y="314466"/>
                </a:lnTo>
                <a:lnTo>
                  <a:pt x="19873" y="357896"/>
                </a:lnTo>
                <a:lnTo>
                  <a:pt x="8971" y="403031"/>
                </a:lnTo>
                <a:lnTo>
                  <a:pt x="2277" y="449664"/>
                </a:lnTo>
                <a:lnTo>
                  <a:pt x="0" y="497586"/>
                </a:lnTo>
                <a:lnTo>
                  <a:pt x="2277" y="545505"/>
                </a:lnTo>
                <a:lnTo>
                  <a:pt x="8971" y="592137"/>
                </a:lnTo>
                <a:lnTo>
                  <a:pt x="19873" y="637271"/>
                </a:lnTo>
                <a:lnTo>
                  <a:pt x="34774" y="680699"/>
                </a:lnTo>
                <a:lnTo>
                  <a:pt x="53466" y="722214"/>
                </a:lnTo>
                <a:lnTo>
                  <a:pt x="75740" y="761606"/>
                </a:lnTo>
                <a:lnTo>
                  <a:pt x="101389" y="798666"/>
                </a:lnTo>
                <a:lnTo>
                  <a:pt x="130203" y="833187"/>
                </a:lnTo>
                <a:lnTo>
                  <a:pt x="161974" y="864959"/>
                </a:lnTo>
                <a:lnTo>
                  <a:pt x="196494" y="893774"/>
                </a:lnTo>
                <a:lnTo>
                  <a:pt x="233554" y="919424"/>
                </a:lnTo>
                <a:lnTo>
                  <a:pt x="272946" y="941700"/>
                </a:lnTo>
                <a:lnTo>
                  <a:pt x="314461" y="960394"/>
                </a:lnTo>
                <a:lnTo>
                  <a:pt x="357891" y="975296"/>
                </a:lnTo>
                <a:lnTo>
                  <a:pt x="403027" y="986199"/>
                </a:lnTo>
                <a:lnTo>
                  <a:pt x="449662" y="992894"/>
                </a:lnTo>
                <a:lnTo>
                  <a:pt x="497586" y="995172"/>
                </a:lnTo>
                <a:lnTo>
                  <a:pt x="545509" y="992894"/>
                </a:lnTo>
                <a:lnTo>
                  <a:pt x="592144" y="986199"/>
                </a:lnTo>
                <a:lnTo>
                  <a:pt x="637280" y="975296"/>
                </a:lnTo>
                <a:lnTo>
                  <a:pt x="680710" y="960394"/>
                </a:lnTo>
                <a:lnTo>
                  <a:pt x="722225" y="941700"/>
                </a:lnTo>
                <a:lnTo>
                  <a:pt x="761617" y="919424"/>
                </a:lnTo>
                <a:lnTo>
                  <a:pt x="798677" y="893774"/>
                </a:lnTo>
                <a:lnTo>
                  <a:pt x="833197" y="864959"/>
                </a:lnTo>
                <a:lnTo>
                  <a:pt x="864968" y="833187"/>
                </a:lnTo>
                <a:lnTo>
                  <a:pt x="893782" y="798666"/>
                </a:lnTo>
                <a:lnTo>
                  <a:pt x="919431" y="761606"/>
                </a:lnTo>
                <a:lnTo>
                  <a:pt x="941705" y="722214"/>
                </a:lnTo>
                <a:lnTo>
                  <a:pt x="960397" y="680699"/>
                </a:lnTo>
                <a:lnTo>
                  <a:pt x="975298" y="637271"/>
                </a:lnTo>
                <a:lnTo>
                  <a:pt x="986200" y="592137"/>
                </a:lnTo>
                <a:lnTo>
                  <a:pt x="992894" y="545505"/>
                </a:lnTo>
                <a:lnTo>
                  <a:pt x="995172" y="497586"/>
                </a:lnTo>
                <a:lnTo>
                  <a:pt x="992894" y="449664"/>
                </a:lnTo>
                <a:lnTo>
                  <a:pt x="986200" y="403031"/>
                </a:lnTo>
                <a:lnTo>
                  <a:pt x="975298" y="357896"/>
                </a:lnTo>
                <a:lnTo>
                  <a:pt x="960397" y="314466"/>
                </a:lnTo>
                <a:lnTo>
                  <a:pt x="941705" y="272952"/>
                </a:lnTo>
                <a:lnTo>
                  <a:pt x="919431" y="233560"/>
                </a:lnTo>
                <a:lnTo>
                  <a:pt x="893782" y="196499"/>
                </a:lnTo>
                <a:lnTo>
                  <a:pt x="864968" y="161979"/>
                </a:lnTo>
                <a:lnTo>
                  <a:pt x="833197" y="130207"/>
                </a:lnTo>
                <a:lnTo>
                  <a:pt x="798677" y="101393"/>
                </a:lnTo>
                <a:lnTo>
                  <a:pt x="761617" y="75743"/>
                </a:lnTo>
                <a:lnTo>
                  <a:pt x="722225" y="53468"/>
                </a:lnTo>
                <a:lnTo>
                  <a:pt x="680710" y="34775"/>
                </a:lnTo>
                <a:lnTo>
                  <a:pt x="637280" y="19874"/>
                </a:lnTo>
                <a:lnTo>
                  <a:pt x="592144" y="8971"/>
                </a:lnTo>
                <a:lnTo>
                  <a:pt x="545509" y="2277"/>
                </a:lnTo>
                <a:lnTo>
                  <a:pt x="49758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753355" y="5422391"/>
            <a:ext cx="995680" cy="995680"/>
          </a:xfrm>
          <a:custGeom>
            <a:avLst/>
            <a:gdLst/>
            <a:ahLst/>
            <a:cxnLst/>
            <a:rect l="l" t="t" r="r" b="b"/>
            <a:pathLst>
              <a:path w="995679" h="995679">
                <a:moveTo>
                  <a:pt x="0" y="497586"/>
                </a:moveTo>
                <a:lnTo>
                  <a:pt x="2277" y="449664"/>
                </a:lnTo>
                <a:lnTo>
                  <a:pt x="8971" y="403031"/>
                </a:lnTo>
                <a:lnTo>
                  <a:pt x="19873" y="357896"/>
                </a:lnTo>
                <a:lnTo>
                  <a:pt x="34774" y="314466"/>
                </a:lnTo>
                <a:lnTo>
                  <a:pt x="53466" y="272952"/>
                </a:lnTo>
                <a:lnTo>
                  <a:pt x="75740" y="233560"/>
                </a:lnTo>
                <a:lnTo>
                  <a:pt x="101389" y="196499"/>
                </a:lnTo>
                <a:lnTo>
                  <a:pt x="130203" y="161979"/>
                </a:lnTo>
                <a:lnTo>
                  <a:pt x="161974" y="130207"/>
                </a:lnTo>
                <a:lnTo>
                  <a:pt x="196494" y="101393"/>
                </a:lnTo>
                <a:lnTo>
                  <a:pt x="233554" y="75743"/>
                </a:lnTo>
                <a:lnTo>
                  <a:pt x="272946" y="53468"/>
                </a:lnTo>
                <a:lnTo>
                  <a:pt x="314461" y="34775"/>
                </a:lnTo>
                <a:lnTo>
                  <a:pt x="357891" y="19874"/>
                </a:lnTo>
                <a:lnTo>
                  <a:pt x="403027" y="8971"/>
                </a:lnTo>
                <a:lnTo>
                  <a:pt x="449662" y="2277"/>
                </a:lnTo>
                <a:lnTo>
                  <a:pt x="497586" y="0"/>
                </a:lnTo>
                <a:lnTo>
                  <a:pt x="545509" y="2277"/>
                </a:lnTo>
                <a:lnTo>
                  <a:pt x="592144" y="8971"/>
                </a:lnTo>
                <a:lnTo>
                  <a:pt x="637280" y="19874"/>
                </a:lnTo>
                <a:lnTo>
                  <a:pt x="680710" y="34775"/>
                </a:lnTo>
                <a:lnTo>
                  <a:pt x="722225" y="53468"/>
                </a:lnTo>
                <a:lnTo>
                  <a:pt x="761617" y="75743"/>
                </a:lnTo>
                <a:lnTo>
                  <a:pt x="798677" y="101393"/>
                </a:lnTo>
                <a:lnTo>
                  <a:pt x="833197" y="130207"/>
                </a:lnTo>
                <a:lnTo>
                  <a:pt x="864968" y="161979"/>
                </a:lnTo>
                <a:lnTo>
                  <a:pt x="893782" y="196499"/>
                </a:lnTo>
                <a:lnTo>
                  <a:pt x="919431" y="233560"/>
                </a:lnTo>
                <a:lnTo>
                  <a:pt x="941705" y="272952"/>
                </a:lnTo>
                <a:lnTo>
                  <a:pt x="960397" y="314466"/>
                </a:lnTo>
                <a:lnTo>
                  <a:pt x="975298" y="357896"/>
                </a:lnTo>
                <a:lnTo>
                  <a:pt x="986200" y="403031"/>
                </a:lnTo>
                <a:lnTo>
                  <a:pt x="992894" y="449664"/>
                </a:lnTo>
                <a:lnTo>
                  <a:pt x="995172" y="497586"/>
                </a:lnTo>
                <a:lnTo>
                  <a:pt x="992894" y="545505"/>
                </a:lnTo>
                <a:lnTo>
                  <a:pt x="986200" y="592137"/>
                </a:lnTo>
                <a:lnTo>
                  <a:pt x="975298" y="637271"/>
                </a:lnTo>
                <a:lnTo>
                  <a:pt x="960397" y="680699"/>
                </a:lnTo>
                <a:lnTo>
                  <a:pt x="941705" y="722214"/>
                </a:lnTo>
                <a:lnTo>
                  <a:pt x="919431" y="761606"/>
                </a:lnTo>
                <a:lnTo>
                  <a:pt x="893782" y="798666"/>
                </a:lnTo>
                <a:lnTo>
                  <a:pt x="864968" y="833187"/>
                </a:lnTo>
                <a:lnTo>
                  <a:pt x="833197" y="864959"/>
                </a:lnTo>
                <a:lnTo>
                  <a:pt x="798677" y="893774"/>
                </a:lnTo>
                <a:lnTo>
                  <a:pt x="761617" y="919424"/>
                </a:lnTo>
                <a:lnTo>
                  <a:pt x="722225" y="941700"/>
                </a:lnTo>
                <a:lnTo>
                  <a:pt x="680710" y="960394"/>
                </a:lnTo>
                <a:lnTo>
                  <a:pt x="637280" y="975296"/>
                </a:lnTo>
                <a:lnTo>
                  <a:pt x="592144" y="986199"/>
                </a:lnTo>
                <a:lnTo>
                  <a:pt x="545509" y="992894"/>
                </a:lnTo>
                <a:lnTo>
                  <a:pt x="497586" y="995172"/>
                </a:lnTo>
                <a:lnTo>
                  <a:pt x="449662" y="992894"/>
                </a:lnTo>
                <a:lnTo>
                  <a:pt x="403027" y="986199"/>
                </a:lnTo>
                <a:lnTo>
                  <a:pt x="357891" y="975296"/>
                </a:lnTo>
                <a:lnTo>
                  <a:pt x="314461" y="960394"/>
                </a:lnTo>
                <a:lnTo>
                  <a:pt x="272946" y="941700"/>
                </a:lnTo>
                <a:lnTo>
                  <a:pt x="233554" y="919424"/>
                </a:lnTo>
                <a:lnTo>
                  <a:pt x="196494" y="893774"/>
                </a:lnTo>
                <a:lnTo>
                  <a:pt x="161974" y="864959"/>
                </a:lnTo>
                <a:lnTo>
                  <a:pt x="130203" y="833187"/>
                </a:lnTo>
                <a:lnTo>
                  <a:pt x="101389" y="798666"/>
                </a:lnTo>
                <a:lnTo>
                  <a:pt x="75740" y="761606"/>
                </a:lnTo>
                <a:lnTo>
                  <a:pt x="53466" y="722214"/>
                </a:lnTo>
                <a:lnTo>
                  <a:pt x="34774" y="680699"/>
                </a:lnTo>
                <a:lnTo>
                  <a:pt x="19873" y="637271"/>
                </a:lnTo>
                <a:lnTo>
                  <a:pt x="8971" y="592137"/>
                </a:lnTo>
                <a:lnTo>
                  <a:pt x="2277" y="545505"/>
                </a:lnTo>
                <a:lnTo>
                  <a:pt x="0" y="497586"/>
                </a:lnTo>
                <a:close/>
              </a:path>
            </a:pathLst>
          </a:custGeom>
          <a:ln w="952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401153" y="2832148"/>
            <a:ext cx="59690" cy="59690"/>
          </a:xfrm>
          <a:custGeom>
            <a:avLst/>
            <a:gdLst/>
            <a:ahLst/>
            <a:cxnLst/>
            <a:rect l="l" t="t" r="r" b="b"/>
            <a:pathLst>
              <a:path w="59689" h="59689">
                <a:moveTo>
                  <a:pt x="59185" y="0"/>
                </a:moveTo>
                <a:lnTo>
                  <a:pt x="0" y="0"/>
                </a:lnTo>
                <a:lnTo>
                  <a:pt x="17369" y="11628"/>
                </a:lnTo>
                <a:lnTo>
                  <a:pt x="33288" y="25369"/>
                </a:lnTo>
                <a:lnTo>
                  <a:pt x="47358" y="41221"/>
                </a:lnTo>
                <a:lnTo>
                  <a:pt x="59185" y="59185"/>
                </a:lnTo>
                <a:lnTo>
                  <a:pt x="5918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446241" y="3035063"/>
            <a:ext cx="14604" cy="22860"/>
          </a:xfrm>
          <a:custGeom>
            <a:avLst/>
            <a:gdLst/>
            <a:ahLst/>
            <a:cxnLst/>
            <a:rect l="l" t="t" r="r" b="b"/>
            <a:pathLst>
              <a:path w="14604" h="22860">
                <a:moveTo>
                  <a:pt x="14097" y="0"/>
                </a:moveTo>
                <a:lnTo>
                  <a:pt x="10698" y="6096"/>
                </a:lnTo>
                <a:lnTo>
                  <a:pt x="7041" y="11799"/>
                </a:lnTo>
                <a:lnTo>
                  <a:pt x="3387" y="17239"/>
                </a:lnTo>
                <a:lnTo>
                  <a:pt x="0" y="22544"/>
                </a:lnTo>
                <a:lnTo>
                  <a:pt x="14097" y="22544"/>
                </a:lnTo>
                <a:lnTo>
                  <a:pt x="140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971348" y="2832148"/>
            <a:ext cx="285115" cy="338455"/>
          </a:xfrm>
          <a:custGeom>
            <a:avLst/>
            <a:gdLst/>
            <a:ahLst/>
            <a:cxnLst/>
            <a:rect l="l" t="t" r="r" b="b"/>
            <a:pathLst>
              <a:path w="285114" h="338455">
                <a:moveTo>
                  <a:pt x="284647" y="0"/>
                </a:moveTo>
                <a:lnTo>
                  <a:pt x="0" y="0"/>
                </a:lnTo>
                <a:lnTo>
                  <a:pt x="0" y="338197"/>
                </a:lnTo>
                <a:lnTo>
                  <a:pt x="225462" y="338198"/>
                </a:lnTo>
                <a:lnTo>
                  <a:pt x="225462" y="300149"/>
                </a:lnTo>
                <a:lnTo>
                  <a:pt x="225947" y="292746"/>
                </a:lnTo>
                <a:lnTo>
                  <a:pt x="242991" y="252127"/>
                </a:lnTo>
                <a:lnTo>
                  <a:pt x="252249" y="243779"/>
                </a:lnTo>
                <a:lnTo>
                  <a:pt x="255064" y="240964"/>
                </a:lnTo>
                <a:lnTo>
                  <a:pt x="235088" y="218641"/>
                </a:lnTo>
                <a:lnTo>
                  <a:pt x="220002" y="192351"/>
                </a:lnTo>
                <a:lnTo>
                  <a:pt x="210467" y="162887"/>
                </a:lnTo>
                <a:lnTo>
                  <a:pt x="207142" y="131040"/>
                </a:lnTo>
                <a:lnTo>
                  <a:pt x="212714" y="90358"/>
                </a:lnTo>
                <a:lnTo>
                  <a:pt x="228459" y="53898"/>
                </a:lnTo>
                <a:lnTo>
                  <a:pt x="252922" y="23249"/>
                </a:lnTo>
                <a:lnTo>
                  <a:pt x="28464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5216540" y="2850468"/>
            <a:ext cx="224069" cy="20713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5234860" y="2944887"/>
            <a:ext cx="263525" cy="375285"/>
          </a:xfrm>
          <a:custGeom>
            <a:avLst/>
            <a:gdLst/>
            <a:ahLst/>
            <a:cxnLst/>
            <a:rect l="l" t="t" r="r" b="b"/>
            <a:pathLst>
              <a:path w="263525" h="375285">
                <a:moveTo>
                  <a:pt x="38048" y="149361"/>
                </a:moveTo>
                <a:lnTo>
                  <a:pt x="32417" y="149361"/>
                </a:lnTo>
                <a:lnTo>
                  <a:pt x="29601" y="150768"/>
                </a:lnTo>
                <a:lnTo>
                  <a:pt x="25359" y="152176"/>
                </a:lnTo>
                <a:lnTo>
                  <a:pt x="23951" y="152176"/>
                </a:lnTo>
                <a:lnTo>
                  <a:pt x="22544" y="153584"/>
                </a:lnTo>
                <a:lnTo>
                  <a:pt x="18320" y="154992"/>
                </a:lnTo>
                <a:lnTo>
                  <a:pt x="14097" y="157808"/>
                </a:lnTo>
                <a:lnTo>
                  <a:pt x="11281" y="160642"/>
                </a:lnTo>
                <a:lnTo>
                  <a:pt x="7039" y="164866"/>
                </a:lnTo>
                <a:lnTo>
                  <a:pt x="4223" y="169089"/>
                </a:lnTo>
                <a:lnTo>
                  <a:pt x="0" y="181778"/>
                </a:lnTo>
                <a:lnTo>
                  <a:pt x="0" y="243779"/>
                </a:lnTo>
                <a:lnTo>
                  <a:pt x="5353" y="283210"/>
                </a:lnTo>
                <a:lnTo>
                  <a:pt x="22370" y="317932"/>
                </a:lnTo>
                <a:lnTo>
                  <a:pt x="58129" y="352985"/>
                </a:lnTo>
                <a:lnTo>
                  <a:pt x="104634" y="372538"/>
                </a:lnTo>
                <a:lnTo>
                  <a:pt x="131059" y="374827"/>
                </a:lnTo>
                <a:lnTo>
                  <a:pt x="144557" y="374277"/>
                </a:lnTo>
                <a:lnTo>
                  <a:pt x="183186" y="364963"/>
                </a:lnTo>
                <a:lnTo>
                  <a:pt x="224051" y="336780"/>
                </a:lnTo>
                <a:lnTo>
                  <a:pt x="252245" y="295914"/>
                </a:lnTo>
                <a:lnTo>
                  <a:pt x="261920" y="262094"/>
                </a:lnTo>
                <a:lnTo>
                  <a:pt x="50738" y="262094"/>
                </a:lnTo>
                <a:lnTo>
                  <a:pt x="46495" y="260686"/>
                </a:lnTo>
                <a:lnTo>
                  <a:pt x="42272" y="257867"/>
                </a:lnTo>
                <a:lnTo>
                  <a:pt x="39456" y="253639"/>
                </a:lnTo>
                <a:lnTo>
                  <a:pt x="38048" y="249412"/>
                </a:lnTo>
                <a:lnTo>
                  <a:pt x="38048" y="149361"/>
                </a:lnTo>
                <a:close/>
              </a:path>
              <a:path w="263525" h="375285">
                <a:moveTo>
                  <a:pt x="98641" y="0"/>
                </a:moveTo>
                <a:lnTo>
                  <a:pt x="88786" y="0"/>
                </a:lnTo>
                <a:lnTo>
                  <a:pt x="84544" y="1407"/>
                </a:lnTo>
                <a:lnTo>
                  <a:pt x="80321" y="5631"/>
                </a:lnTo>
                <a:lnTo>
                  <a:pt x="76097" y="8446"/>
                </a:lnTo>
                <a:lnTo>
                  <a:pt x="74689" y="14078"/>
                </a:lnTo>
                <a:lnTo>
                  <a:pt x="74690" y="249412"/>
                </a:lnTo>
                <a:lnTo>
                  <a:pt x="73282" y="253639"/>
                </a:lnTo>
                <a:lnTo>
                  <a:pt x="66224" y="260686"/>
                </a:lnTo>
                <a:lnTo>
                  <a:pt x="60592" y="262094"/>
                </a:lnTo>
                <a:lnTo>
                  <a:pt x="261920" y="262094"/>
                </a:lnTo>
                <a:lnTo>
                  <a:pt x="262738" y="257274"/>
                </a:lnTo>
                <a:lnTo>
                  <a:pt x="263507" y="243779"/>
                </a:lnTo>
                <a:lnTo>
                  <a:pt x="263507" y="163458"/>
                </a:lnTo>
                <a:lnTo>
                  <a:pt x="257876" y="154992"/>
                </a:lnTo>
                <a:lnTo>
                  <a:pt x="249429" y="149361"/>
                </a:lnTo>
                <a:lnTo>
                  <a:pt x="112738" y="149361"/>
                </a:lnTo>
                <a:lnTo>
                  <a:pt x="112738" y="14078"/>
                </a:lnTo>
                <a:lnTo>
                  <a:pt x="111330" y="8446"/>
                </a:lnTo>
                <a:lnTo>
                  <a:pt x="107107" y="5631"/>
                </a:lnTo>
                <a:lnTo>
                  <a:pt x="102865" y="1407"/>
                </a:lnTo>
                <a:lnTo>
                  <a:pt x="98641"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144601" y="4346886"/>
            <a:ext cx="227316" cy="93802"/>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5098466" y="4531083"/>
            <a:ext cx="320040" cy="273050"/>
          </a:xfrm>
          <a:custGeom>
            <a:avLst/>
            <a:gdLst/>
            <a:ahLst/>
            <a:cxnLst/>
            <a:rect l="l" t="t" r="r" b="b"/>
            <a:pathLst>
              <a:path w="320039" h="273050">
                <a:moveTo>
                  <a:pt x="319597" y="0"/>
                </a:moveTo>
                <a:lnTo>
                  <a:pt x="0" y="0"/>
                </a:lnTo>
                <a:lnTo>
                  <a:pt x="0" y="272862"/>
                </a:lnTo>
                <a:lnTo>
                  <a:pt x="319597" y="272862"/>
                </a:lnTo>
                <a:lnTo>
                  <a:pt x="319597"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5007885" y="4508910"/>
            <a:ext cx="501015" cy="0"/>
          </a:xfrm>
          <a:custGeom>
            <a:avLst/>
            <a:gdLst/>
            <a:ahLst/>
            <a:cxnLst/>
            <a:rect l="l" t="t" r="r" b="b"/>
            <a:pathLst>
              <a:path w="501014">
                <a:moveTo>
                  <a:pt x="0" y="0"/>
                </a:moveTo>
                <a:lnTo>
                  <a:pt x="500763" y="0"/>
                </a:lnTo>
              </a:path>
            </a:pathLst>
          </a:custGeom>
          <a:ln w="44345">
            <a:solidFill>
              <a:srgbClr val="C1C1C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190747" y="4189974"/>
            <a:ext cx="136731" cy="136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4896029" y="5653033"/>
            <a:ext cx="615315" cy="554990"/>
          </a:xfrm>
          <a:custGeom>
            <a:avLst/>
            <a:gdLst/>
            <a:ahLst/>
            <a:cxnLst/>
            <a:rect l="l" t="t" r="r" b="b"/>
            <a:pathLst>
              <a:path w="615314" h="554989">
                <a:moveTo>
                  <a:pt x="415041" y="290829"/>
                </a:moveTo>
                <a:lnTo>
                  <a:pt x="391121" y="290829"/>
                </a:lnTo>
                <a:lnTo>
                  <a:pt x="391122" y="462279"/>
                </a:lnTo>
                <a:lnTo>
                  <a:pt x="394526" y="478789"/>
                </a:lnTo>
                <a:lnTo>
                  <a:pt x="403809" y="492759"/>
                </a:lnTo>
                <a:lnTo>
                  <a:pt x="417577" y="502919"/>
                </a:lnTo>
                <a:lnTo>
                  <a:pt x="434436" y="505459"/>
                </a:lnTo>
                <a:lnTo>
                  <a:pt x="489387" y="505459"/>
                </a:lnTo>
                <a:lnTo>
                  <a:pt x="496891" y="525779"/>
                </a:lnTo>
                <a:lnTo>
                  <a:pt x="510635" y="541019"/>
                </a:lnTo>
                <a:lnTo>
                  <a:pt x="529107" y="552449"/>
                </a:lnTo>
                <a:lnTo>
                  <a:pt x="550792" y="554989"/>
                </a:lnTo>
                <a:lnTo>
                  <a:pt x="575419" y="551179"/>
                </a:lnTo>
                <a:lnTo>
                  <a:pt x="595562" y="537209"/>
                </a:lnTo>
                <a:lnTo>
                  <a:pt x="598961" y="532129"/>
                </a:lnTo>
                <a:lnTo>
                  <a:pt x="550792" y="532129"/>
                </a:lnTo>
                <a:lnTo>
                  <a:pt x="535733" y="528319"/>
                </a:lnTo>
                <a:lnTo>
                  <a:pt x="523403" y="520699"/>
                </a:lnTo>
                <a:lnTo>
                  <a:pt x="515073" y="507999"/>
                </a:lnTo>
                <a:lnTo>
                  <a:pt x="512014" y="492759"/>
                </a:lnTo>
                <a:lnTo>
                  <a:pt x="514563" y="480059"/>
                </a:lnTo>
                <a:lnTo>
                  <a:pt x="433790" y="480059"/>
                </a:lnTo>
                <a:lnTo>
                  <a:pt x="426496" y="478789"/>
                </a:lnTo>
                <a:lnTo>
                  <a:pt x="420537" y="474979"/>
                </a:lnTo>
                <a:lnTo>
                  <a:pt x="416516" y="468629"/>
                </a:lnTo>
                <a:lnTo>
                  <a:pt x="415041" y="461009"/>
                </a:lnTo>
                <a:lnTo>
                  <a:pt x="415041" y="290829"/>
                </a:lnTo>
                <a:close/>
              </a:path>
              <a:path w="615314" h="554989">
                <a:moveTo>
                  <a:pt x="600660" y="454659"/>
                </a:moveTo>
                <a:lnTo>
                  <a:pt x="550792" y="454659"/>
                </a:lnTo>
                <a:lnTo>
                  <a:pt x="565853" y="457199"/>
                </a:lnTo>
                <a:lnTo>
                  <a:pt x="578187" y="466089"/>
                </a:lnTo>
                <a:lnTo>
                  <a:pt x="586521" y="477519"/>
                </a:lnTo>
                <a:lnTo>
                  <a:pt x="589582" y="492759"/>
                </a:lnTo>
                <a:lnTo>
                  <a:pt x="586521" y="507999"/>
                </a:lnTo>
                <a:lnTo>
                  <a:pt x="578187" y="520699"/>
                </a:lnTo>
                <a:lnTo>
                  <a:pt x="565854" y="528319"/>
                </a:lnTo>
                <a:lnTo>
                  <a:pt x="550792" y="532129"/>
                </a:lnTo>
                <a:lnTo>
                  <a:pt x="598961" y="532129"/>
                </a:lnTo>
                <a:lnTo>
                  <a:pt x="609158" y="516889"/>
                </a:lnTo>
                <a:lnTo>
                  <a:pt x="614148" y="492759"/>
                </a:lnTo>
                <a:lnTo>
                  <a:pt x="609158" y="467359"/>
                </a:lnTo>
                <a:lnTo>
                  <a:pt x="600660" y="454659"/>
                </a:lnTo>
                <a:close/>
              </a:path>
              <a:path w="615314" h="554989">
                <a:moveTo>
                  <a:pt x="550792" y="429259"/>
                </a:moveTo>
                <a:lnTo>
                  <a:pt x="529096" y="433069"/>
                </a:lnTo>
                <a:lnTo>
                  <a:pt x="510554" y="443229"/>
                </a:lnTo>
                <a:lnTo>
                  <a:pt x="496618" y="459739"/>
                </a:lnTo>
                <a:lnTo>
                  <a:pt x="488741" y="480059"/>
                </a:lnTo>
                <a:lnTo>
                  <a:pt x="514563" y="480059"/>
                </a:lnTo>
                <a:lnTo>
                  <a:pt x="515073" y="477519"/>
                </a:lnTo>
                <a:lnTo>
                  <a:pt x="523403" y="466089"/>
                </a:lnTo>
                <a:lnTo>
                  <a:pt x="535733" y="457199"/>
                </a:lnTo>
                <a:lnTo>
                  <a:pt x="550792" y="454659"/>
                </a:lnTo>
                <a:lnTo>
                  <a:pt x="600660" y="454659"/>
                </a:lnTo>
                <a:lnTo>
                  <a:pt x="595561" y="447039"/>
                </a:lnTo>
                <a:lnTo>
                  <a:pt x="575419" y="434339"/>
                </a:lnTo>
                <a:lnTo>
                  <a:pt x="550792" y="429259"/>
                </a:lnTo>
                <a:close/>
              </a:path>
              <a:path w="615314" h="554989">
                <a:moveTo>
                  <a:pt x="138993" y="393699"/>
                </a:moveTo>
                <a:lnTo>
                  <a:pt x="102143" y="393699"/>
                </a:lnTo>
                <a:lnTo>
                  <a:pt x="106022" y="396239"/>
                </a:lnTo>
                <a:lnTo>
                  <a:pt x="113780" y="398779"/>
                </a:lnTo>
                <a:lnTo>
                  <a:pt x="113780" y="414019"/>
                </a:lnTo>
                <a:lnTo>
                  <a:pt x="115487" y="421639"/>
                </a:lnTo>
                <a:lnTo>
                  <a:pt x="120164" y="429259"/>
                </a:lnTo>
                <a:lnTo>
                  <a:pt x="127144" y="433069"/>
                </a:lnTo>
                <a:lnTo>
                  <a:pt x="135760" y="435609"/>
                </a:lnTo>
                <a:lnTo>
                  <a:pt x="178428" y="435609"/>
                </a:lnTo>
                <a:lnTo>
                  <a:pt x="187045" y="433069"/>
                </a:lnTo>
                <a:lnTo>
                  <a:pt x="194025" y="429259"/>
                </a:lnTo>
                <a:lnTo>
                  <a:pt x="198702" y="421639"/>
                </a:lnTo>
                <a:lnTo>
                  <a:pt x="200409" y="414019"/>
                </a:lnTo>
                <a:lnTo>
                  <a:pt x="200409" y="410209"/>
                </a:lnTo>
                <a:lnTo>
                  <a:pt x="138993" y="410209"/>
                </a:lnTo>
                <a:lnTo>
                  <a:pt x="138993" y="393699"/>
                </a:lnTo>
                <a:close/>
              </a:path>
              <a:path w="615314" h="554989">
                <a:moveTo>
                  <a:pt x="84041" y="144779"/>
                </a:moveTo>
                <a:lnTo>
                  <a:pt x="72405" y="144779"/>
                </a:lnTo>
                <a:lnTo>
                  <a:pt x="66586" y="147319"/>
                </a:lnTo>
                <a:lnTo>
                  <a:pt x="28445" y="185419"/>
                </a:lnTo>
                <a:lnTo>
                  <a:pt x="25859" y="190499"/>
                </a:lnTo>
                <a:lnTo>
                  <a:pt x="25859" y="203199"/>
                </a:lnTo>
                <a:lnTo>
                  <a:pt x="28445" y="208279"/>
                </a:lnTo>
                <a:lnTo>
                  <a:pt x="42020" y="222249"/>
                </a:lnTo>
                <a:lnTo>
                  <a:pt x="38787" y="226059"/>
                </a:lnTo>
                <a:lnTo>
                  <a:pt x="36848" y="229869"/>
                </a:lnTo>
                <a:lnTo>
                  <a:pt x="35555" y="234949"/>
                </a:lnTo>
                <a:lnTo>
                  <a:pt x="21980" y="234949"/>
                </a:lnTo>
                <a:lnTo>
                  <a:pt x="13364" y="236219"/>
                </a:lnTo>
                <a:lnTo>
                  <a:pt x="6384" y="241299"/>
                </a:lnTo>
                <a:lnTo>
                  <a:pt x="1707" y="247649"/>
                </a:lnTo>
                <a:lnTo>
                  <a:pt x="0" y="256539"/>
                </a:lnTo>
                <a:lnTo>
                  <a:pt x="0" y="298449"/>
                </a:lnTo>
                <a:lnTo>
                  <a:pt x="1707" y="307339"/>
                </a:lnTo>
                <a:lnTo>
                  <a:pt x="6384" y="314959"/>
                </a:lnTo>
                <a:lnTo>
                  <a:pt x="13364" y="318769"/>
                </a:lnTo>
                <a:lnTo>
                  <a:pt x="21980" y="321309"/>
                </a:lnTo>
                <a:lnTo>
                  <a:pt x="35555" y="321309"/>
                </a:lnTo>
                <a:lnTo>
                  <a:pt x="36848" y="325119"/>
                </a:lnTo>
                <a:lnTo>
                  <a:pt x="40727" y="332739"/>
                </a:lnTo>
                <a:lnTo>
                  <a:pt x="27152" y="346709"/>
                </a:lnTo>
                <a:lnTo>
                  <a:pt x="24566" y="351789"/>
                </a:lnTo>
                <a:lnTo>
                  <a:pt x="61415" y="403859"/>
                </a:lnTo>
                <a:lnTo>
                  <a:pt x="76930" y="410209"/>
                </a:lnTo>
                <a:lnTo>
                  <a:pt x="85233" y="408939"/>
                </a:lnTo>
                <a:lnTo>
                  <a:pt x="92446" y="403859"/>
                </a:lnTo>
                <a:lnTo>
                  <a:pt x="102143" y="393699"/>
                </a:lnTo>
                <a:lnTo>
                  <a:pt x="138993" y="393699"/>
                </a:lnTo>
                <a:lnTo>
                  <a:pt x="138993" y="386079"/>
                </a:lnTo>
                <a:lnTo>
                  <a:pt x="76930" y="386079"/>
                </a:lnTo>
                <a:lnTo>
                  <a:pt x="49778" y="358139"/>
                </a:lnTo>
                <a:lnTo>
                  <a:pt x="67879" y="340359"/>
                </a:lnTo>
                <a:lnTo>
                  <a:pt x="68526" y="334009"/>
                </a:lnTo>
                <a:lnTo>
                  <a:pt x="65940" y="328929"/>
                </a:lnTo>
                <a:lnTo>
                  <a:pt x="62788" y="323849"/>
                </a:lnTo>
                <a:lnTo>
                  <a:pt x="60122" y="317499"/>
                </a:lnTo>
                <a:lnTo>
                  <a:pt x="57940" y="311149"/>
                </a:lnTo>
                <a:lnTo>
                  <a:pt x="56243" y="306069"/>
                </a:lnTo>
                <a:lnTo>
                  <a:pt x="54950" y="299719"/>
                </a:lnTo>
                <a:lnTo>
                  <a:pt x="49778" y="295909"/>
                </a:lnTo>
                <a:lnTo>
                  <a:pt x="24566" y="295909"/>
                </a:lnTo>
                <a:lnTo>
                  <a:pt x="24566" y="257809"/>
                </a:lnTo>
                <a:lnTo>
                  <a:pt x="50424" y="257809"/>
                </a:lnTo>
                <a:lnTo>
                  <a:pt x="54950" y="253999"/>
                </a:lnTo>
                <a:lnTo>
                  <a:pt x="56243" y="248919"/>
                </a:lnTo>
                <a:lnTo>
                  <a:pt x="58303" y="242569"/>
                </a:lnTo>
                <a:lnTo>
                  <a:pt x="60606" y="237489"/>
                </a:lnTo>
                <a:lnTo>
                  <a:pt x="63152" y="231139"/>
                </a:lnTo>
                <a:lnTo>
                  <a:pt x="65940" y="224789"/>
                </a:lnTo>
                <a:lnTo>
                  <a:pt x="68526" y="220979"/>
                </a:lnTo>
                <a:lnTo>
                  <a:pt x="67879" y="214629"/>
                </a:lnTo>
                <a:lnTo>
                  <a:pt x="49778" y="195579"/>
                </a:lnTo>
                <a:lnTo>
                  <a:pt x="76930" y="168909"/>
                </a:lnTo>
                <a:lnTo>
                  <a:pt x="138993" y="168909"/>
                </a:lnTo>
                <a:lnTo>
                  <a:pt x="138993" y="160019"/>
                </a:lnTo>
                <a:lnTo>
                  <a:pt x="103436" y="160019"/>
                </a:lnTo>
                <a:lnTo>
                  <a:pt x="89860" y="147319"/>
                </a:lnTo>
                <a:lnTo>
                  <a:pt x="84041" y="144779"/>
                </a:lnTo>
                <a:close/>
              </a:path>
              <a:path w="615314" h="554989">
                <a:moveTo>
                  <a:pt x="220450" y="367029"/>
                </a:moveTo>
                <a:lnTo>
                  <a:pt x="214631" y="367029"/>
                </a:lnTo>
                <a:lnTo>
                  <a:pt x="209459" y="369569"/>
                </a:lnTo>
                <a:lnTo>
                  <a:pt x="203904" y="372109"/>
                </a:lnTo>
                <a:lnTo>
                  <a:pt x="197984" y="374649"/>
                </a:lnTo>
                <a:lnTo>
                  <a:pt x="185539" y="379729"/>
                </a:lnTo>
                <a:lnTo>
                  <a:pt x="180368" y="380999"/>
                </a:lnTo>
                <a:lnTo>
                  <a:pt x="176489" y="386079"/>
                </a:lnTo>
                <a:lnTo>
                  <a:pt x="176489" y="410209"/>
                </a:lnTo>
                <a:lnTo>
                  <a:pt x="200409" y="410209"/>
                </a:lnTo>
                <a:lnTo>
                  <a:pt x="200409" y="400049"/>
                </a:lnTo>
                <a:lnTo>
                  <a:pt x="204288" y="398779"/>
                </a:lnTo>
                <a:lnTo>
                  <a:pt x="212045" y="394969"/>
                </a:lnTo>
                <a:lnTo>
                  <a:pt x="261657" y="394969"/>
                </a:lnTo>
                <a:lnTo>
                  <a:pt x="270540" y="386079"/>
                </a:lnTo>
                <a:lnTo>
                  <a:pt x="238551" y="386079"/>
                </a:lnTo>
                <a:lnTo>
                  <a:pt x="220450" y="367029"/>
                </a:lnTo>
                <a:close/>
              </a:path>
              <a:path w="615314" h="554989">
                <a:moveTo>
                  <a:pt x="261657" y="394969"/>
                </a:moveTo>
                <a:lnTo>
                  <a:pt x="212045" y="394969"/>
                </a:lnTo>
                <a:lnTo>
                  <a:pt x="221743" y="403859"/>
                </a:lnTo>
                <a:lnTo>
                  <a:pt x="228955" y="408939"/>
                </a:lnTo>
                <a:lnTo>
                  <a:pt x="237258" y="410209"/>
                </a:lnTo>
                <a:lnTo>
                  <a:pt x="245562" y="408939"/>
                </a:lnTo>
                <a:lnTo>
                  <a:pt x="252774" y="403859"/>
                </a:lnTo>
                <a:lnTo>
                  <a:pt x="261657" y="394969"/>
                </a:lnTo>
                <a:close/>
              </a:path>
              <a:path w="615314" h="554989">
                <a:moveTo>
                  <a:pt x="101497" y="367029"/>
                </a:moveTo>
                <a:lnTo>
                  <a:pt x="95032" y="367029"/>
                </a:lnTo>
                <a:lnTo>
                  <a:pt x="76930" y="386079"/>
                </a:lnTo>
                <a:lnTo>
                  <a:pt x="138993" y="386079"/>
                </a:lnTo>
                <a:lnTo>
                  <a:pt x="138993" y="384809"/>
                </a:lnTo>
                <a:lnTo>
                  <a:pt x="135114" y="380999"/>
                </a:lnTo>
                <a:lnTo>
                  <a:pt x="129942" y="379729"/>
                </a:lnTo>
                <a:lnTo>
                  <a:pt x="123750" y="377189"/>
                </a:lnTo>
                <a:lnTo>
                  <a:pt x="117739" y="374649"/>
                </a:lnTo>
                <a:lnTo>
                  <a:pt x="106022" y="369569"/>
                </a:lnTo>
                <a:lnTo>
                  <a:pt x="101497" y="367029"/>
                </a:lnTo>
                <a:close/>
              </a:path>
              <a:path w="615314" h="554989">
                <a:moveTo>
                  <a:pt x="270525" y="168909"/>
                </a:moveTo>
                <a:lnTo>
                  <a:pt x="239198" y="168909"/>
                </a:lnTo>
                <a:lnTo>
                  <a:pt x="266350" y="195579"/>
                </a:lnTo>
                <a:lnTo>
                  <a:pt x="248248" y="214629"/>
                </a:lnTo>
                <a:lnTo>
                  <a:pt x="247602" y="219709"/>
                </a:lnTo>
                <a:lnTo>
                  <a:pt x="250188" y="224789"/>
                </a:lnTo>
                <a:lnTo>
                  <a:pt x="253339" y="231139"/>
                </a:lnTo>
                <a:lnTo>
                  <a:pt x="256006" y="236219"/>
                </a:lnTo>
                <a:lnTo>
                  <a:pt x="258188" y="242569"/>
                </a:lnTo>
                <a:lnTo>
                  <a:pt x="259885" y="248919"/>
                </a:lnTo>
                <a:lnTo>
                  <a:pt x="261178" y="253999"/>
                </a:lnTo>
                <a:lnTo>
                  <a:pt x="266350" y="257809"/>
                </a:lnTo>
                <a:lnTo>
                  <a:pt x="291563" y="257809"/>
                </a:lnTo>
                <a:lnTo>
                  <a:pt x="291563" y="295909"/>
                </a:lnTo>
                <a:lnTo>
                  <a:pt x="265057" y="295909"/>
                </a:lnTo>
                <a:lnTo>
                  <a:pt x="260532" y="299719"/>
                </a:lnTo>
                <a:lnTo>
                  <a:pt x="259239" y="306069"/>
                </a:lnTo>
                <a:lnTo>
                  <a:pt x="257178" y="311149"/>
                </a:lnTo>
                <a:lnTo>
                  <a:pt x="254875" y="317499"/>
                </a:lnTo>
                <a:lnTo>
                  <a:pt x="252329" y="323849"/>
                </a:lnTo>
                <a:lnTo>
                  <a:pt x="249541" y="328929"/>
                </a:lnTo>
                <a:lnTo>
                  <a:pt x="246955" y="334009"/>
                </a:lnTo>
                <a:lnTo>
                  <a:pt x="247602" y="340359"/>
                </a:lnTo>
                <a:lnTo>
                  <a:pt x="265704" y="358139"/>
                </a:lnTo>
                <a:lnTo>
                  <a:pt x="238551" y="386079"/>
                </a:lnTo>
                <a:lnTo>
                  <a:pt x="270540" y="386079"/>
                </a:lnTo>
                <a:lnTo>
                  <a:pt x="287038" y="369569"/>
                </a:lnTo>
                <a:lnTo>
                  <a:pt x="289623" y="364489"/>
                </a:lnTo>
                <a:lnTo>
                  <a:pt x="289623" y="353059"/>
                </a:lnTo>
                <a:lnTo>
                  <a:pt x="287038" y="346709"/>
                </a:lnTo>
                <a:lnTo>
                  <a:pt x="283159" y="342899"/>
                </a:lnTo>
                <a:lnTo>
                  <a:pt x="274754" y="332739"/>
                </a:lnTo>
                <a:lnTo>
                  <a:pt x="276694" y="328929"/>
                </a:lnTo>
                <a:lnTo>
                  <a:pt x="277987" y="325119"/>
                </a:lnTo>
                <a:lnTo>
                  <a:pt x="279926" y="321309"/>
                </a:lnTo>
                <a:lnTo>
                  <a:pt x="293502" y="321309"/>
                </a:lnTo>
                <a:lnTo>
                  <a:pt x="302119" y="320039"/>
                </a:lnTo>
                <a:lnTo>
                  <a:pt x="309099" y="314959"/>
                </a:lnTo>
                <a:lnTo>
                  <a:pt x="313776" y="308609"/>
                </a:lnTo>
                <a:lnTo>
                  <a:pt x="315483" y="299719"/>
                </a:lnTo>
                <a:lnTo>
                  <a:pt x="315483" y="290829"/>
                </a:lnTo>
                <a:lnTo>
                  <a:pt x="415041" y="290829"/>
                </a:lnTo>
                <a:lnTo>
                  <a:pt x="415041" y="289559"/>
                </a:lnTo>
                <a:lnTo>
                  <a:pt x="514517" y="289559"/>
                </a:lnTo>
                <a:lnTo>
                  <a:pt x="512014" y="278129"/>
                </a:lnTo>
                <a:lnTo>
                  <a:pt x="514563" y="265429"/>
                </a:lnTo>
                <a:lnTo>
                  <a:pt x="315483" y="265429"/>
                </a:lnTo>
                <a:lnTo>
                  <a:pt x="315483" y="256539"/>
                </a:lnTo>
                <a:lnTo>
                  <a:pt x="313776" y="248919"/>
                </a:lnTo>
                <a:lnTo>
                  <a:pt x="309099" y="241299"/>
                </a:lnTo>
                <a:lnTo>
                  <a:pt x="302119" y="236219"/>
                </a:lnTo>
                <a:lnTo>
                  <a:pt x="293502" y="234949"/>
                </a:lnTo>
                <a:lnTo>
                  <a:pt x="279926" y="234949"/>
                </a:lnTo>
                <a:lnTo>
                  <a:pt x="278633" y="231139"/>
                </a:lnTo>
                <a:lnTo>
                  <a:pt x="274754" y="223519"/>
                </a:lnTo>
                <a:lnTo>
                  <a:pt x="284452" y="213359"/>
                </a:lnTo>
                <a:lnTo>
                  <a:pt x="289179" y="207009"/>
                </a:lnTo>
                <a:lnTo>
                  <a:pt x="290755" y="198119"/>
                </a:lnTo>
                <a:lnTo>
                  <a:pt x="289179" y="189229"/>
                </a:lnTo>
                <a:lnTo>
                  <a:pt x="284452" y="182879"/>
                </a:lnTo>
                <a:lnTo>
                  <a:pt x="270525" y="168909"/>
                </a:lnTo>
                <a:close/>
              </a:path>
              <a:path w="615314" h="554989">
                <a:moveTo>
                  <a:pt x="514517" y="289559"/>
                </a:moveTo>
                <a:lnTo>
                  <a:pt x="488741" y="289559"/>
                </a:lnTo>
                <a:lnTo>
                  <a:pt x="496527" y="309879"/>
                </a:lnTo>
                <a:lnTo>
                  <a:pt x="510312" y="326389"/>
                </a:lnTo>
                <a:lnTo>
                  <a:pt x="528824" y="336549"/>
                </a:lnTo>
                <a:lnTo>
                  <a:pt x="550792" y="341629"/>
                </a:lnTo>
                <a:lnTo>
                  <a:pt x="575419" y="336549"/>
                </a:lnTo>
                <a:lnTo>
                  <a:pt x="595561" y="322579"/>
                </a:lnTo>
                <a:lnTo>
                  <a:pt x="599810" y="316229"/>
                </a:lnTo>
                <a:lnTo>
                  <a:pt x="550792" y="316229"/>
                </a:lnTo>
                <a:lnTo>
                  <a:pt x="535733" y="313689"/>
                </a:lnTo>
                <a:lnTo>
                  <a:pt x="523403" y="304799"/>
                </a:lnTo>
                <a:lnTo>
                  <a:pt x="515073" y="292099"/>
                </a:lnTo>
                <a:lnTo>
                  <a:pt x="514517" y="289559"/>
                </a:lnTo>
                <a:close/>
              </a:path>
              <a:path w="615314" h="554989">
                <a:moveTo>
                  <a:pt x="599810" y="238759"/>
                </a:moveTo>
                <a:lnTo>
                  <a:pt x="550792" y="238759"/>
                </a:lnTo>
                <a:lnTo>
                  <a:pt x="565853" y="241299"/>
                </a:lnTo>
                <a:lnTo>
                  <a:pt x="578187" y="250189"/>
                </a:lnTo>
                <a:lnTo>
                  <a:pt x="586521" y="262889"/>
                </a:lnTo>
                <a:lnTo>
                  <a:pt x="589581" y="278129"/>
                </a:lnTo>
                <a:lnTo>
                  <a:pt x="586521" y="292099"/>
                </a:lnTo>
                <a:lnTo>
                  <a:pt x="578187" y="304799"/>
                </a:lnTo>
                <a:lnTo>
                  <a:pt x="565853" y="313689"/>
                </a:lnTo>
                <a:lnTo>
                  <a:pt x="550792" y="316229"/>
                </a:lnTo>
                <a:lnTo>
                  <a:pt x="599810" y="316229"/>
                </a:lnTo>
                <a:lnTo>
                  <a:pt x="609158" y="302259"/>
                </a:lnTo>
                <a:lnTo>
                  <a:pt x="614148" y="278129"/>
                </a:lnTo>
                <a:lnTo>
                  <a:pt x="609158" y="252729"/>
                </a:lnTo>
                <a:lnTo>
                  <a:pt x="599810" y="238759"/>
                </a:lnTo>
                <a:close/>
              </a:path>
              <a:path w="615314" h="554989">
                <a:moveTo>
                  <a:pt x="550792" y="0"/>
                </a:moveTo>
                <a:lnTo>
                  <a:pt x="529096" y="3809"/>
                </a:lnTo>
                <a:lnTo>
                  <a:pt x="510554" y="13969"/>
                </a:lnTo>
                <a:lnTo>
                  <a:pt x="496618" y="30479"/>
                </a:lnTo>
                <a:lnTo>
                  <a:pt x="488740" y="50799"/>
                </a:lnTo>
                <a:lnTo>
                  <a:pt x="433789" y="50799"/>
                </a:lnTo>
                <a:lnTo>
                  <a:pt x="416930" y="54609"/>
                </a:lnTo>
                <a:lnTo>
                  <a:pt x="403162" y="63499"/>
                </a:lnTo>
                <a:lnTo>
                  <a:pt x="393879" y="77469"/>
                </a:lnTo>
                <a:lnTo>
                  <a:pt x="390475" y="93979"/>
                </a:lnTo>
                <a:lnTo>
                  <a:pt x="390475" y="265429"/>
                </a:lnTo>
                <a:lnTo>
                  <a:pt x="415688" y="265429"/>
                </a:lnTo>
                <a:lnTo>
                  <a:pt x="415688" y="93979"/>
                </a:lnTo>
                <a:lnTo>
                  <a:pt x="417163" y="86359"/>
                </a:lnTo>
                <a:lnTo>
                  <a:pt x="421183" y="80009"/>
                </a:lnTo>
                <a:lnTo>
                  <a:pt x="427143" y="76199"/>
                </a:lnTo>
                <a:lnTo>
                  <a:pt x="434436" y="74929"/>
                </a:lnTo>
                <a:lnTo>
                  <a:pt x="514517" y="74929"/>
                </a:lnTo>
                <a:lnTo>
                  <a:pt x="512014" y="63499"/>
                </a:lnTo>
                <a:lnTo>
                  <a:pt x="515073" y="48259"/>
                </a:lnTo>
                <a:lnTo>
                  <a:pt x="523403" y="35559"/>
                </a:lnTo>
                <a:lnTo>
                  <a:pt x="535733" y="26669"/>
                </a:lnTo>
                <a:lnTo>
                  <a:pt x="550792" y="24129"/>
                </a:lnTo>
                <a:lnTo>
                  <a:pt x="600203" y="24129"/>
                </a:lnTo>
                <a:lnTo>
                  <a:pt x="595884" y="17779"/>
                </a:lnTo>
                <a:lnTo>
                  <a:pt x="575520" y="5079"/>
                </a:lnTo>
                <a:lnTo>
                  <a:pt x="550792" y="0"/>
                </a:lnTo>
                <a:close/>
              </a:path>
              <a:path w="615314" h="554989">
                <a:moveTo>
                  <a:pt x="550792" y="214629"/>
                </a:moveTo>
                <a:lnTo>
                  <a:pt x="529096" y="218439"/>
                </a:lnTo>
                <a:lnTo>
                  <a:pt x="510554" y="228599"/>
                </a:lnTo>
                <a:lnTo>
                  <a:pt x="496618" y="245109"/>
                </a:lnTo>
                <a:lnTo>
                  <a:pt x="488741" y="265429"/>
                </a:lnTo>
                <a:lnTo>
                  <a:pt x="514563" y="265429"/>
                </a:lnTo>
                <a:lnTo>
                  <a:pt x="515073" y="262889"/>
                </a:lnTo>
                <a:lnTo>
                  <a:pt x="523403" y="250189"/>
                </a:lnTo>
                <a:lnTo>
                  <a:pt x="535733" y="241299"/>
                </a:lnTo>
                <a:lnTo>
                  <a:pt x="550792" y="238759"/>
                </a:lnTo>
                <a:lnTo>
                  <a:pt x="599810" y="238759"/>
                </a:lnTo>
                <a:lnTo>
                  <a:pt x="595561" y="232409"/>
                </a:lnTo>
                <a:lnTo>
                  <a:pt x="575419" y="219709"/>
                </a:lnTo>
                <a:lnTo>
                  <a:pt x="550792" y="214629"/>
                </a:lnTo>
                <a:close/>
              </a:path>
              <a:path w="615314" h="554989">
                <a:moveTo>
                  <a:pt x="138993" y="168909"/>
                </a:moveTo>
                <a:lnTo>
                  <a:pt x="76930" y="168909"/>
                </a:lnTo>
                <a:lnTo>
                  <a:pt x="95032" y="186689"/>
                </a:lnTo>
                <a:lnTo>
                  <a:pt x="100850" y="187959"/>
                </a:lnTo>
                <a:lnTo>
                  <a:pt x="106022" y="185419"/>
                </a:lnTo>
                <a:lnTo>
                  <a:pt x="111578" y="181609"/>
                </a:lnTo>
                <a:lnTo>
                  <a:pt x="117497" y="179069"/>
                </a:lnTo>
                <a:lnTo>
                  <a:pt x="123659" y="177799"/>
                </a:lnTo>
                <a:lnTo>
                  <a:pt x="129942" y="175259"/>
                </a:lnTo>
                <a:lnTo>
                  <a:pt x="135114" y="173989"/>
                </a:lnTo>
                <a:lnTo>
                  <a:pt x="138993" y="168909"/>
                </a:lnTo>
                <a:close/>
              </a:path>
              <a:path w="615314" h="554989">
                <a:moveTo>
                  <a:pt x="201701" y="143509"/>
                </a:moveTo>
                <a:lnTo>
                  <a:pt x="177135" y="143509"/>
                </a:lnTo>
                <a:lnTo>
                  <a:pt x="177135" y="170179"/>
                </a:lnTo>
                <a:lnTo>
                  <a:pt x="181014" y="173989"/>
                </a:lnTo>
                <a:lnTo>
                  <a:pt x="186186" y="175259"/>
                </a:lnTo>
                <a:lnTo>
                  <a:pt x="192378" y="177799"/>
                </a:lnTo>
                <a:lnTo>
                  <a:pt x="198388" y="180339"/>
                </a:lnTo>
                <a:lnTo>
                  <a:pt x="210106" y="185419"/>
                </a:lnTo>
                <a:lnTo>
                  <a:pt x="214631" y="187959"/>
                </a:lnTo>
                <a:lnTo>
                  <a:pt x="221096" y="186689"/>
                </a:lnTo>
                <a:lnTo>
                  <a:pt x="239198" y="168909"/>
                </a:lnTo>
                <a:lnTo>
                  <a:pt x="270525" y="168909"/>
                </a:lnTo>
                <a:lnTo>
                  <a:pt x="262929" y="161289"/>
                </a:lnTo>
                <a:lnTo>
                  <a:pt x="213338" y="161289"/>
                </a:lnTo>
                <a:lnTo>
                  <a:pt x="205580" y="158749"/>
                </a:lnTo>
                <a:lnTo>
                  <a:pt x="201701" y="156209"/>
                </a:lnTo>
                <a:lnTo>
                  <a:pt x="201701" y="143509"/>
                </a:lnTo>
                <a:close/>
              </a:path>
              <a:path w="615314" h="554989">
                <a:moveTo>
                  <a:pt x="238309" y="146049"/>
                </a:moveTo>
                <a:lnTo>
                  <a:pt x="229975" y="147319"/>
                </a:lnTo>
                <a:lnTo>
                  <a:pt x="223035" y="152399"/>
                </a:lnTo>
                <a:lnTo>
                  <a:pt x="213338" y="161289"/>
                </a:lnTo>
                <a:lnTo>
                  <a:pt x="262929" y="161289"/>
                </a:lnTo>
                <a:lnTo>
                  <a:pt x="254067" y="152399"/>
                </a:lnTo>
                <a:lnTo>
                  <a:pt x="246763" y="147319"/>
                </a:lnTo>
                <a:lnTo>
                  <a:pt x="238309" y="146049"/>
                </a:lnTo>
                <a:close/>
              </a:path>
              <a:path w="615314" h="554989">
                <a:moveTo>
                  <a:pt x="179721" y="119379"/>
                </a:moveTo>
                <a:lnTo>
                  <a:pt x="137053" y="119379"/>
                </a:lnTo>
                <a:lnTo>
                  <a:pt x="128437" y="121919"/>
                </a:lnTo>
                <a:lnTo>
                  <a:pt x="121457" y="125729"/>
                </a:lnTo>
                <a:lnTo>
                  <a:pt x="116780" y="133349"/>
                </a:lnTo>
                <a:lnTo>
                  <a:pt x="115073" y="142239"/>
                </a:lnTo>
                <a:lnTo>
                  <a:pt x="115073" y="154939"/>
                </a:lnTo>
                <a:lnTo>
                  <a:pt x="111194" y="156209"/>
                </a:lnTo>
                <a:lnTo>
                  <a:pt x="103436" y="160019"/>
                </a:lnTo>
                <a:lnTo>
                  <a:pt x="138993" y="160019"/>
                </a:lnTo>
                <a:lnTo>
                  <a:pt x="138993" y="143509"/>
                </a:lnTo>
                <a:lnTo>
                  <a:pt x="201701" y="143509"/>
                </a:lnTo>
                <a:lnTo>
                  <a:pt x="201701" y="142239"/>
                </a:lnTo>
                <a:lnTo>
                  <a:pt x="199994" y="133349"/>
                </a:lnTo>
                <a:lnTo>
                  <a:pt x="195317" y="125729"/>
                </a:lnTo>
                <a:lnTo>
                  <a:pt x="188337" y="121919"/>
                </a:lnTo>
                <a:lnTo>
                  <a:pt x="179721" y="119379"/>
                </a:lnTo>
                <a:close/>
              </a:path>
              <a:path w="615314" h="554989">
                <a:moveTo>
                  <a:pt x="514517" y="74929"/>
                </a:moveTo>
                <a:lnTo>
                  <a:pt x="489387" y="74929"/>
                </a:lnTo>
                <a:lnTo>
                  <a:pt x="497173" y="95249"/>
                </a:lnTo>
                <a:lnTo>
                  <a:pt x="510958" y="110489"/>
                </a:lnTo>
                <a:lnTo>
                  <a:pt x="529470" y="121919"/>
                </a:lnTo>
                <a:lnTo>
                  <a:pt x="551439" y="125729"/>
                </a:lnTo>
                <a:lnTo>
                  <a:pt x="576066" y="120649"/>
                </a:lnTo>
                <a:lnTo>
                  <a:pt x="596208" y="106679"/>
                </a:lnTo>
                <a:lnTo>
                  <a:pt x="599607" y="101599"/>
                </a:lnTo>
                <a:lnTo>
                  <a:pt x="550792" y="101599"/>
                </a:lnTo>
                <a:lnTo>
                  <a:pt x="535733" y="99059"/>
                </a:lnTo>
                <a:lnTo>
                  <a:pt x="523403" y="90169"/>
                </a:lnTo>
                <a:lnTo>
                  <a:pt x="515073" y="77469"/>
                </a:lnTo>
                <a:lnTo>
                  <a:pt x="514517" y="74929"/>
                </a:lnTo>
                <a:close/>
              </a:path>
              <a:path w="615314" h="554989">
                <a:moveTo>
                  <a:pt x="600203" y="24129"/>
                </a:moveTo>
                <a:lnTo>
                  <a:pt x="550792" y="24129"/>
                </a:lnTo>
                <a:lnTo>
                  <a:pt x="565853" y="26669"/>
                </a:lnTo>
                <a:lnTo>
                  <a:pt x="578187" y="35559"/>
                </a:lnTo>
                <a:lnTo>
                  <a:pt x="586521" y="48259"/>
                </a:lnTo>
                <a:lnTo>
                  <a:pt x="589581" y="63499"/>
                </a:lnTo>
                <a:lnTo>
                  <a:pt x="586521" y="77469"/>
                </a:lnTo>
                <a:lnTo>
                  <a:pt x="578187" y="90169"/>
                </a:lnTo>
                <a:lnTo>
                  <a:pt x="565853" y="99059"/>
                </a:lnTo>
                <a:lnTo>
                  <a:pt x="550792" y="101599"/>
                </a:lnTo>
                <a:lnTo>
                  <a:pt x="599607" y="101599"/>
                </a:lnTo>
                <a:lnTo>
                  <a:pt x="609804" y="86359"/>
                </a:lnTo>
                <a:lnTo>
                  <a:pt x="614794" y="62229"/>
                </a:lnTo>
                <a:lnTo>
                  <a:pt x="609703" y="38099"/>
                </a:lnTo>
                <a:lnTo>
                  <a:pt x="600203" y="24129"/>
                </a:lnTo>
                <a:close/>
              </a:path>
            </a:pathLst>
          </a:custGeom>
          <a:solidFill>
            <a:srgbClr val="C2C1C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5009809" y="5865393"/>
            <a:ext cx="109255" cy="127355"/>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1738693" y="3034093"/>
            <a:ext cx="1264285" cy="299085"/>
          </a:xfrm>
          <a:prstGeom prst="rect">
            <a:avLst/>
          </a:prstGeom>
          <a:solidFill>
            <a:srgbClr val="0078D3"/>
          </a:solidFill>
        </p:spPr>
        <p:txBody>
          <a:bodyPr vert="horz" wrap="square" lIns="0" tIns="22860" rIns="0" bIns="0" rtlCol="0">
            <a:spAutoFit/>
          </a:bodyPr>
          <a:lstStyle/>
          <a:p>
            <a:pPr marL="287020" marR="0" lvl="0" indent="0" algn="l" defTabSz="914400" rtl="0" eaLnBrk="1" fontAlgn="auto" latinLnBrk="0" hangingPunct="1">
              <a:lnSpc>
                <a:spcPct val="100000"/>
              </a:lnSpc>
              <a:spcBef>
                <a:spcPts val="180"/>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Learner</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49" name="object 49"/>
          <p:cNvSpPr txBox="1"/>
          <p:nvPr/>
        </p:nvSpPr>
        <p:spPr>
          <a:xfrm>
            <a:off x="1010818" y="5480710"/>
            <a:ext cx="696595" cy="294640"/>
          </a:xfrm>
          <a:prstGeom prst="rect">
            <a:avLst/>
          </a:prstGeom>
        </p:spPr>
        <p:txBody>
          <a:bodyPr vert="horz" wrap="square" lIns="0" tIns="14605" rIns="0" bIns="0" rtlCol="0">
            <a:spAutoFit/>
          </a:bodyPr>
          <a:lstStyle/>
          <a:p>
            <a:pPr marL="12700" marR="0" lvl="0" indent="0" algn="l" defTabSz="914400" rtl="0" eaLnBrk="1" fontAlgn="auto" latinLnBrk="0" hangingPunct="1">
              <a:lnSpc>
                <a:spcPct val="100000"/>
              </a:lnSpc>
              <a:spcBef>
                <a:spcPts val="11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Analyze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0" name="object 50"/>
          <p:cNvSpPr txBox="1"/>
          <p:nvPr/>
        </p:nvSpPr>
        <p:spPr>
          <a:xfrm>
            <a:off x="1052880" y="4506214"/>
            <a:ext cx="666115"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none" strike="noStrike" kern="1200" cap="none" spc="-50" normalizeH="0" baseline="0" noProof="0" dirty="0">
                <a:ln>
                  <a:noFill/>
                </a:ln>
                <a:solidFill>
                  <a:prstClr val="black"/>
                </a:solidFill>
                <a:effectLst/>
                <a:uLnTx/>
                <a:uFillTx/>
                <a:latin typeface="Calibri"/>
                <a:ea typeface="+mn-ea"/>
                <a:cs typeface="Calibri"/>
              </a:rPr>
              <a:t>Updat</a:t>
            </a:r>
            <a:r>
              <a:rPr kumimoji="0" sz="1750" b="0" i="0" u="none" strike="noStrike" kern="1200" cap="none" spc="5" normalizeH="0" baseline="0" noProof="0" dirty="0">
                <a:ln>
                  <a:noFill/>
                </a:ln>
                <a:solidFill>
                  <a:prstClr val="black"/>
                </a:solidFill>
                <a:effectLst/>
                <a:uLnTx/>
                <a:uFillTx/>
                <a:latin typeface="Calibri"/>
                <a:ea typeface="+mn-ea"/>
                <a:cs typeface="Calibri"/>
              </a:rPr>
              <a:t>e</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1" name="object 51"/>
          <p:cNvSpPr txBox="1"/>
          <p:nvPr/>
        </p:nvSpPr>
        <p:spPr>
          <a:xfrm>
            <a:off x="1052880" y="3609543"/>
            <a:ext cx="633095" cy="29464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Deploy</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2070024" y="4475783"/>
            <a:ext cx="538240" cy="52851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046482" y="5430011"/>
            <a:ext cx="492759" cy="492759"/>
          </a:xfrm>
          <a:custGeom>
            <a:avLst/>
            <a:gdLst/>
            <a:ahLst/>
            <a:cxnLst/>
            <a:rect l="l" t="t" r="r" b="b"/>
            <a:pathLst>
              <a:path w="492760" h="492760">
                <a:moveTo>
                  <a:pt x="104036" y="37604"/>
                </a:moveTo>
                <a:lnTo>
                  <a:pt x="97221" y="44434"/>
                </a:lnTo>
                <a:lnTo>
                  <a:pt x="93790" y="46141"/>
                </a:lnTo>
                <a:lnTo>
                  <a:pt x="85271" y="54701"/>
                </a:lnTo>
                <a:lnTo>
                  <a:pt x="78456" y="58116"/>
                </a:lnTo>
                <a:lnTo>
                  <a:pt x="73344" y="63238"/>
                </a:lnTo>
                <a:lnTo>
                  <a:pt x="73344" y="64946"/>
                </a:lnTo>
                <a:lnTo>
                  <a:pt x="54579" y="83750"/>
                </a:lnTo>
                <a:lnTo>
                  <a:pt x="54579" y="85458"/>
                </a:lnTo>
                <a:lnTo>
                  <a:pt x="52875" y="87165"/>
                </a:lnTo>
                <a:lnTo>
                  <a:pt x="52875" y="88873"/>
                </a:lnTo>
                <a:lnTo>
                  <a:pt x="47741" y="93995"/>
                </a:lnTo>
                <a:lnTo>
                  <a:pt x="44333" y="100847"/>
                </a:lnTo>
                <a:lnTo>
                  <a:pt x="34110" y="114507"/>
                </a:lnTo>
                <a:lnTo>
                  <a:pt x="34110" y="116214"/>
                </a:lnTo>
                <a:lnTo>
                  <a:pt x="30703" y="119629"/>
                </a:lnTo>
                <a:lnTo>
                  <a:pt x="28999" y="123044"/>
                </a:lnTo>
                <a:lnTo>
                  <a:pt x="27295" y="128189"/>
                </a:lnTo>
                <a:lnTo>
                  <a:pt x="23865" y="135019"/>
                </a:lnTo>
                <a:lnTo>
                  <a:pt x="20457" y="140141"/>
                </a:lnTo>
                <a:lnTo>
                  <a:pt x="20457" y="141849"/>
                </a:lnTo>
                <a:lnTo>
                  <a:pt x="17049" y="148701"/>
                </a:lnTo>
                <a:lnTo>
                  <a:pt x="15345" y="157238"/>
                </a:lnTo>
                <a:lnTo>
                  <a:pt x="11938" y="164068"/>
                </a:lnTo>
                <a:lnTo>
                  <a:pt x="11938" y="165775"/>
                </a:lnTo>
                <a:lnTo>
                  <a:pt x="10234" y="169190"/>
                </a:lnTo>
                <a:lnTo>
                  <a:pt x="10234" y="172628"/>
                </a:lnTo>
                <a:lnTo>
                  <a:pt x="8530" y="174335"/>
                </a:lnTo>
                <a:lnTo>
                  <a:pt x="8530" y="176043"/>
                </a:lnTo>
                <a:lnTo>
                  <a:pt x="3419" y="196555"/>
                </a:lnTo>
                <a:lnTo>
                  <a:pt x="3419" y="203385"/>
                </a:lnTo>
                <a:lnTo>
                  <a:pt x="1715" y="210214"/>
                </a:lnTo>
                <a:lnTo>
                  <a:pt x="1715" y="217044"/>
                </a:lnTo>
                <a:lnTo>
                  <a:pt x="0" y="223897"/>
                </a:lnTo>
                <a:lnTo>
                  <a:pt x="0" y="264898"/>
                </a:lnTo>
                <a:lnTo>
                  <a:pt x="1715" y="266605"/>
                </a:lnTo>
                <a:lnTo>
                  <a:pt x="2008" y="274009"/>
                </a:lnTo>
                <a:lnTo>
                  <a:pt x="2780" y="280928"/>
                </a:lnTo>
                <a:lnTo>
                  <a:pt x="3871" y="287527"/>
                </a:lnTo>
                <a:lnTo>
                  <a:pt x="5122" y="293970"/>
                </a:lnTo>
                <a:lnTo>
                  <a:pt x="5122" y="295677"/>
                </a:lnTo>
                <a:lnTo>
                  <a:pt x="6826" y="299092"/>
                </a:lnTo>
                <a:lnTo>
                  <a:pt x="6826" y="300800"/>
                </a:lnTo>
                <a:lnTo>
                  <a:pt x="8397" y="307206"/>
                </a:lnTo>
                <a:lnTo>
                  <a:pt x="10447" y="313617"/>
                </a:lnTo>
                <a:lnTo>
                  <a:pt x="12816" y="320027"/>
                </a:lnTo>
                <a:lnTo>
                  <a:pt x="15345" y="326434"/>
                </a:lnTo>
                <a:lnTo>
                  <a:pt x="15345" y="331556"/>
                </a:lnTo>
                <a:lnTo>
                  <a:pt x="17049" y="333264"/>
                </a:lnTo>
                <a:lnTo>
                  <a:pt x="17049" y="334971"/>
                </a:lnTo>
                <a:lnTo>
                  <a:pt x="20457" y="340093"/>
                </a:lnTo>
                <a:lnTo>
                  <a:pt x="22161" y="346946"/>
                </a:lnTo>
                <a:lnTo>
                  <a:pt x="30703" y="364020"/>
                </a:lnTo>
                <a:lnTo>
                  <a:pt x="40926" y="377702"/>
                </a:lnTo>
                <a:lnTo>
                  <a:pt x="44333" y="384532"/>
                </a:lnTo>
                <a:lnTo>
                  <a:pt x="46037" y="386240"/>
                </a:lnTo>
                <a:lnTo>
                  <a:pt x="46037" y="387947"/>
                </a:lnTo>
                <a:lnTo>
                  <a:pt x="49468" y="393092"/>
                </a:lnTo>
                <a:lnTo>
                  <a:pt x="57987" y="401629"/>
                </a:lnTo>
                <a:lnTo>
                  <a:pt x="69581" y="415116"/>
                </a:lnTo>
                <a:lnTo>
                  <a:pt x="81650" y="427477"/>
                </a:lnTo>
                <a:lnTo>
                  <a:pt x="115567" y="453325"/>
                </a:lnTo>
                <a:lnTo>
                  <a:pt x="150287" y="471489"/>
                </a:lnTo>
                <a:lnTo>
                  <a:pt x="165420" y="476825"/>
                </a:lnTo>
                <a:lnTo>
                  <a:pt x="181330" y="482601"/>
                </a:lnTo>
                <a:lnTo>
                  <a:pt x="198055" y="487092"/>
                </a:lnTo>
                <a:lnTo>
                  <a:pt x="215069" y="490293"/>
                </a:lnTo>
                <a:lnTo>
                  <a:pt x="231938" y="492214"/>
                </a:lnTo>
                <a:lnTo>
                  <a:pt x="252406" y="492214"/>
                </a:lnTo>
                <a:lnTo>
                  <a:pt x="258799" y="492188"/>
                </a:lnTo>
                <a:lnTo>
                  <a:pt x="265197" y="492001"/>
                </a:lnTo>
                <a:lnTo>
                  <a:pt x="271594" y="491494"/>
                </a:lnTo>
                <a:lnTo>
                  <a:pt x="277987" y="490507"/>
                </a:lnTo>
                <a:lnTo>
                  <a:pt x="283098" y="490507"/>
                </a:lnTo>
                <a:lnTo>
                  <a:pt x="286506" y="488800"/>
                </a:lnTo>
                <a:lnTo>
                  <a:pt x="289936" y="488800"/>
                </a:lnTo>
                <a:lnTo>
                  <a:pt x="296752" y="487092"/>
                </a:lnTo>
                <a:lnTo>
                  <a:pt x="303579" y="487089"/>
                </a:lnTo>
                <a:lnTo>
                  <a:pt x="310383" y="485385"/>
                </a:lnTo>
                <a:lnTo>
                  <a:pt x="312086" y="483655"/>
                </a:lnTo>
                <a:lnTo>
                  <a:pt x="318924" y="483655"/>
                </a:lnTo>
                <a:lnTo>
                  <a:pt x="344505" y="473410"/>
                </a:lnTo>
                <a:lnTo>
                  <a:pt x="346209" y="473410"/>
                </a:lnTo>
                <a:lnTo>
                  <a:pt x="347912" y="471702"/>
                </a:lnTo>
                <a:lnTo>
                  <a:pt x="351320" y="471702"/>
                </a:lnTo>
                <a:lnTo>
                  <a:pt x="358135" y="468288"/>
                </a:lnTo>
                <a:lnTo>
                  <a:pt x="366677" y="463165"/>
                </a:lnTo>
                <a:lnTo>
                  <a:pt x="373493" y="459728"/>
                </a:lnTo>
                <a:lnTo>
                  <a:pt x="375197" y="459728"/>
                </a:lnTo>
                <a:lnTo>
                  <a:pt x="375197" y="458020"/>
                </a:lnTo>
                <a:lnTo>
                  <a:pt x="376900" y="458020"/>
                </a:lnTo>
                <a:lnTo>
                  <a:pt x="383716" y="454605"/>
                </a:lnTo>
                <a:lnTo>
                  <a:pt x="388850" y="449483"/>
                </a:lnTo>
                <a:lnTo>
                  <a:pt x="395665" y="446068"/>
                </a:lnTo>
                <a:lnTo>
                  <a:pt x="402481" y="439238"/>
                </a:lnTo>
                <a:lnTo>
                  <a:pt x="405888" y="437531"/>
                </a:lnTo>
                <a:lnTo>
                  <a:pt x="414430" y="428971"/>
                </a:lnTo>
                <a:lnTo>
                  <a:pt x="421246" y="425556"/>
                </a:lnTo>
                <a:lnTo>
                  <a:pt x="426357" y="420434"/>
                </a:lnTo>
                <a:lnTo>
                  <a:pt x="426357" y="418726"/>
                </a:lnTo>
                <a:lnTo>
                  <a:pt x="445122" y="399922"/>
                </a:lnTo>
                <a:lnTo>
                  <a:pt x="445122" y="398214"/>
                </a:lnTo>
                <a:lnTo>
                  <a:pt x="446826" y="396507"/>
                </a:lnTo>
                <a:lnTo>
                  <a:pt x="446826" y="394800"/>
                </a:lnTo>
                <a:lnTo>
                  <a:pt x="451938" y="389677"/>
                </a:lnTo>
                <a:lnTo>
                  <a:pt x="455345" y="382825"/>
                </a:lnTo>
                <a:lnTo>
                  <a:pt x="465591" y="369165"/>
                </a:lnTo>
                <a:lnTo>
                  <a:pt x="465591" y="367458"/>
                </a:lnTo>
                <a:lnTo>
                  <a:pt x="468999" y="360605"/>
                </a:lnTo>
                <a:lnTo>
                  <a:pt x="472406" y="357190"/>
                </a:lnTo>
                <a:lnTo>
                  <a:pt x="474110" y="352068"/>
                </a:lnTo>
                <a:lnTo>
                  <a:pt x="475814" y="348653"/>
                </a:lnTo>
                <a:lnTo>
                  <a:pt x="479222" y="343531"/>
                </a:lnTo>
                <a:lnTo>
                  <a:pt x="479222" y="341824"/>
                </a:lnTo>
                <a:lnTo>
                  <a:pt x="482652" y="334971"/>
                </a:lnTo>
                <a:lnTo>
                  <a:pt x="484356" y="328141"/>
                </a:lnTo>
                <a:lnTo>
                  <a:pt x="487764" y="319604"/>
                </a:lnTo>
                <a:lnTo>
                  <a:pt x="487764" y="317897"/>
                </a:lnTo>
                <a:lnTo>
                  <a:pt x="489467" y="314459"/>
                </a:lnTo>
                <a:lnTo>
                  <a:pt x="489467" y="311044"/>
                </a:lnTo>
                <a:lnTo>
                  <a:pt x="491171" y="309337"/>
                </a:lnTo>
                <a:lnTo>
                  <a:pt x="491277" y="307206"/>
                </a:lnTo>
                <a:lnTo>
                  <a:pt x="492489" y="302348"/>
                </a:lnTo>
                <a:lnTo>
                  <a:pt x="492489" y="180778"/>
                </a:lnTo>
                <a:lnTo>
                  <a:pt x="491171" y="179458"/>
                </a:lnTo>
                <a:lnTo>
                  <a:pt x="491171" y="176043"/>
                </a:lnTo>
                <a:lnTo>
                  <a:pt x="489467" y="170898"/>
                </a:lnTo>
                <a:lnTo>
                  <a:pt x="489467" y="169190"/>
                </a:lnTo>
                <a:lnTo>
                  <a:pt x="486060" y="162361"/>
                </a:lnTo>
                <a:lnTo>
                  <a:pt x="486060" y="158946"/>
                </a:lnTo>
                <a:lnTo>
                  <a:pt x="484356" y="153823"/>
                </a:lnTo>
                <a:lnTo>
                  <a:pt x="484356" y="152116"/>
                </a:lnTo>
                <a:lnTo>
                  <a:pt x="482652" y="152116"/>
                </a:lnTo>
                <a:lnTo>
                  <a:pt x="482652" y="148701"/>
                </a:lnTo>
                <a:lnTo>
                  <a:pt x="480925" y="143556"/>
                </a:lnTo>
                <a:lnTo>
                  <a:pt x="477518" y="140141"/>
                </a:lnTo>
                <a:lnTo>
                  <a:pt x="475814" y="135019"/>
                </a:lnTo>
                <a:lnTo>
                  <a:pt x="472406" y="129897"/>
                </a:lnTo>
                <a:lnTo>
                  <a:pt x="470702" y="124774"/>
                </a:lnTo>
                <a:lnTo>
                  <a:pt x="467295" y="119629"/>
                </a:lnTo>
                <a:lnTo>
                  <a:pt x="467295" y="116214"/>
                </a:lnTo>
                <a:lnTo>
                  <a:pt x="465591" y="116214"/>
                </a:lnTo>
                <a:lnTo>
                  <a:pt x="462183" y="109385"/>
                </a:lnTo>
                <a:lnTo>
                  <a:pt x="458776" y="105970"/>
                </a:lnTo>
                <a:lnTo>
                  <a:pt x="453641" y="95702"/>
                </a:lnTo>
                <a:lnTo>
                  <a:pt x="446826" y="88873"/>
                </a:lnTo>
                <a:lnTo>
                  <a:pt x="445122" y="85458"/>
                </a:lnTo>
                <a:lnTo>
                  <a:pt x="436603" y="76921"/>
                </a:lnTo>
                <a:lnTo>
                  <a:pt x="433195" y="70068"/>
                </a:lnTo>
                <a:lnTo>
                  <a:pt x="428061" y="64946"/>
                </a:lnTo>
                <a:lnTo>
                  <a:pt x="426357" y="64946"/>
                </a:lnTo>
                <a:lnTo>
                  <a:pt x="407592" y="46141"/>
                </a:lnTo>
                <a:lnTo>
                  <a:pt x="405888" y="46141"/>
                </a:lnTo>
                <a:lnTo>
                  <a:pt x="404185" y="44434"/>
                </a:lnTo>
                <a:lnTo>
                  <a:pt x="402481" y="44434"/>
                </a:lnTo>
                <a:lnTo>
                  <a:pt x="397369" y="39311"/>
                </a:lnTo>
                <a:lnTo>
                  <a:pt x="104036" y="39311"/>
                </a:lnTo>
                <a:lnTo>
                  <a:pt x="104036" y="37604"/>
                </a:lnTo>
                <a:close/>
              </a:path>
              <a:path w="492760" h="492760">
                <a:moveTo>
                  <a:pt x="322332" y="1702"/>
                </a:moveTo>
                <a:lnTo>
                  <a:pt x="177369" y="1702"/>
                </a:lnTo>
                <a:lnTo>
                  <a:pt x="170554" y="5140"/>
                </a:lnTo>
                <a:lnTo>
                  <a:pt x="167123" y="5140"/>
                </a:lnTo>
                <a:lnTo>
                  <a:pt x="163716" y="6847"/>
                </a:lnTo>
                <a:lnTo>
                  <a:pt x="160308" y="6847"/>
                </a:lnTo>
                <a:lnTo>
                  <a:pt x="160308" y="8555"/>
                </a:lnTo>
                <a:lnTo>
                  <a:pt x="156900" y="8555"/>
                </a:lnTo>
                <a:lnTo>
                  <a:pt x="151789" y="10262"/>
                </a:lnTo>
                <a:lnTo>
                  <a:pt x="148381" y="13677"/>
                </a:lnTo>
                <a:lnTo>
                  <a:pt x="143247" y="15385"/>
                </a:lnTo>
                <a:lnTo>
                  <a:pt x="138135" y="18799"/>
                </a:lnTo>
                <a:lnTo>
                  <a:pt x="133024" y="20507"/>
                </a:lnTo>
                <a:lnTo>
                  <a:pt x="127912" y="23922"/>
                </a:lnTo>
                <a:lnTo>
                  <a:pt x="124505" y="23922"/>
                </a:lnTo>
                <a:lnTo>
                  <a:pt x="124505" y="25629"/>
                </a:lnTo>
                <a:lnTo>
                  <a:pt x="117667" y="29067"/>
                </a:lnTo>
                <a:lnTo>
                  <a:pt x="114259" y="32482"/>
                </a:lnTo>
                <a:lnTo>
                  <a:pt x="104036" y="37604"/>
                </a:lnTo>
                <a:lnTo>
                  <a:pt x="104036" y="39311"/>
                </a:lnTo>
                <a:lnTo>
                  <a:pt x="397369" y="39311"/>
                </a:lnTo>
                <a:lnTo>
                  <a:pt x="390554" y="35897"/>
                </a:lnTo>
                <a:lnTo>
                  <a:pt x="376900" y="25629"/>
                </a:lnTo>
                <a:lnTo>
                  <a:pt x="375196" y="25629"/>
                </a:lnTo>
                <a:lnTo>
                  <a:pt x="371789" y="22214"/>
                </a:lnTo>
                <a:lnTo>
                  <a:pt x="368381" y="20507"/>
                </a:lnTo>
                <a:lnTo>
                  <a:pt x="363270" y="18799"/>
                </a:lnTo>
                <a:lnTo>
                  <a:pt x="356432" y="15385"/>
                </a:lnTo>
                <a:lnTo>
                  <a:pt x="351320" y="11970"/>
                </a:lnTo>
                <a:lnTo>
                  <a:pt x="349616" y="11970"/>
                </a:lnTo>
                <a:lnTo>
                  <a:pt x="342801" y="8555"/>
                </a:lnTo>
                <a:lnTo>
                  <a:pt x="334259" y="6847"/>
                </a:lnTo>
                <a:lnTo>
                  <a:pt x="327444" y="3410"/>
                </a:lnTo>
                <a:lnTo>
                  <a:pt x="325740" y="3410"/>
                </a:lnTo>
                <a:lnTo>
                  <a:pt x="322332" y="1702"/>
                </a:lnTo>
                <a:close/>
              </a:path>
              <a:path w="492760" h="492760">
                <a:moveTo>
                  <a:pt x="317225" y="0"/>
                </a:moveTo>
                <a:lnTo>
                  <a:pt x="184171" y="0"/>
                </a:lnTo>
                <a:lnTo>
                  <a:pt x="179073" y="1702"/>
                </a:lnTo>
                <a:lnTo>
                  <a:pt x="318924" y="1702"/>
                </a:lnTo>
                <a:lnTo>
                  <a:pt x="317225" y="0"/>
                </a:lnTo>
                <a:close/>
              </a:path>
            </a:pathLst>
          </a:custGeom>
          <a:solidFill>
            <a:srgbClr val="2E2E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819655" y="5831641"/>
            <a:ext cx="317500" cy="318135"/>
          </a:xfrm>
          <a:custGeom>
            <a:avLst/>
            <a:gdLst/>
            <a:ahLst/>
            <a:cxnLst/>
            <a:rect l="l" t="t" r="r" b="b"/>
            <a:pathLst>
              <a:path w="317500" h="318135">
                <a:moveTo>
                  <a:pt x="284813" y="0"/>
                </a:moveTo>
                <a:lnTo>
                  <a:pt x="1705" y="283702"/>
                </a:lnTo>
                <a:lnTo>
                  <a:pt x="0" y="290539"/>
                </a:lnTo>
                <a:lnTo>
                  <a:pt x="0" y="302503"/>
                </a:lnTo>
                <a:lnTo>
                  <a:pt x="1705" y="307630"/>
                </a:lnTo>
                <a:lnTo>
                  <a:pt x="5116" y="312757"/>
                </a:lnTo>
                <a:lnTo>
                  <a:pt x="10232" y="316175"/>
                </a:lnTo>
                <a:lnTo>
                  <a:pt x="15349" y="317885"/>
                </a:lnTo>
                <a:lnTo>
                  <a:pt x="27286" y="317885"/>
                </a:lnTo>
                <a:lnTo>
                  <a:pt x="34108" y="316175"/>
                </a:lnTo>
                <a:lnTo>
                  <a:pt x="317209" y="32464"/>
                </a:lnTo>
                <a:lnTo>
                  <a:pt x="284813"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090816" y="5467616"/>
            <a:ext cx="409575" cy="410209"/>
          </a:xfrm>
          <a:custGeom>
            <a:avLst/>
            <a:gdLst/>
            <a:ahLst/>
            <a:cxnLst/>
            <a:rect l="l" t="t" r="r" b="b"/>
            <a:pathLst>
              <a:path w="409575" h="410210">
                <a:moveTo>
                  <a:pt x="204665" y="0"/>
                </a:moveTo>
                <a:lnTo>
                  <a:pt x="164164" y="3844"/>
                </a:lnTo>
                <a:lnTo>
                  <a:pt x="126220" y="15389"/>
                </a:lnTo>
                <a:lnTo>
                  <a:pt x="91249" y="34396"/>
                </a:lnTo>
                <a:lnTo>
                  <a:pt x="61406" y="59805"/>
                </a:lnTo>
                <a:lnTo>
                  <a:pt x="36030" y="89720"/>
                </a:lnTo>
                <a:lnTo>
                  <a:pt x="17061" y="124756"/>
                </a:lnTo>
                <a:lnTo>
                  <a:pt x="4696" y="162994"/>
                </a:lnTo>
                <a:lnTo>
                  <a:pt x="0" y="205074"/>
                </a:lnTo>
                <a:lnTo>
                  <a:pt x="1228" y="225540"/>
                </a:lnTo>
                <a:lnTo>
                  <a:pt x="10082" y="265175"/>
                </a:lnTo>
                <a:lnTo>
                  <a:pt x="25664" y="302025"/>
                </a:lnTo>
                <a:lnTo>
                  <a:pt x="47998" y="334171"/>
                </a:lnTo>
                <a:lnTo>
                  <a:pt x="75849" y="362071"/>
                </a:lnTo>
                <a:lnTo>
                  <a:pt x="107930" y="384453"/>
                </a:lnTo>
                <a:lnTo>
                  <a:pt x="144713" y="400077"/>
                </a:lnTo>
                <a:lnTo>
                  <a:pt x="184255" y="408944"/>
                </a:lnTo>
                <a:lnTo>
                  <a:pt x="204665" y="410171"/>
                </a:lnTo>
                <a:lnTo>
                  <a:pt x="226060" y="408944"/>
                </a:lnTo>
                <a:lnTo>
                  <a:pt x="266294" y="400077"/>
                </a:lnTo>
                <a:lnTo>
                  <a:pt x="303094" y="384453"/>
                </a:lnTo>
                <a:lnTo>
                  <a:pt x="335181" y="362071"/>
                </a:lnTo>
                <a:lnTo>
                  <a:pt x="363032" y="334171"/>
                </a:lnTo>
                <a:lnTo>
                  <a:pt x="385360" y="302025"/>
                </a:lnTo>
                <a:lnTo>
                  <a:pt x="400682" y="265175"/>
                </a:lnTo>
                <a:lnTo>
                  <a:pt x="408349" y="225540"/>
                </a:lnTo>
                <a:lnTo>
                  <a:pt x="409307" y="205074"/>
                </a:lnTo>
                <a:lnTo>
                  <a:pt x="408349" y="183634"/>
                </a:lnTo>
                <a:lnTo>
                  <a:pt x="400682" y="143315"/>
                </a:lnTo>
                <a:lnTo>
                  <a:pt x="385360" y="106437"/>
                </a:lnTo>
                <a:lnTo>
                  <a:pt x="363032" y="74282"/>
                </a:lnTo>
                <a:lnTo>
                  <a:pt x="335181" y="46382"/>
                </a:lnTo>
                <a:lnTo>
                  <a:pt x="303094" y="24010"/>
                </a:lnTo>
                <a:lnTo>
                  <a:pt x="266294" y="8653"/>
                </a:lnTo>
                <a:lnTo>
                  <a:pt x="226060" y="960"/>
                </a:lnTo>
                <a:lnTo>
                  <a:pt x="204665" y="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016637" y="3523090"/>
            <a:ext cx="621472" cy="87364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2260600" y="5122926"/>
            <a:ext cx="110236" cy="216535"/>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2389441" y="1747710"/>
            <a:ext cx="134112" cy="13411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705417" y="1962467"/>
            <a:ext cx="134112" cy="13423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2439416" y="2185161"/>
            <a:ext cx="118745" cy="118745"/>
          </a:xfrm>
          <a:custGeom>
            <a:avLst/>
            <a:gdLst/>
            <a:ahLst/>
            <a:cxnLst/>
            <a:rect l="l" t="t" r="r" b="b"/>
            <a:pathLst>
              <a:path w="118744" h="118744">
                <a:moveTo>
                  <a:pt x="59054" y="0"/>
                </a:moveTo>
                <a:lnTo>
                  <a:pt x="36058" y="4657"/>
                </a:lnTo>
                <a:lnTo>
                  <a:pt x="17287" y="17351"/>
                </a:lnTo>
                <a:lnTo>
                  <a:pt x="4637" y="36165"/>
                </a:lnTo>
                <a:lnTo>
                  <a:pt x="0" y="59182"/>
                </a:lnTo>
                <a:lnTo>
                  <a:pt x="4637" y="82252"/>
                </a:lnTo>
                <a:lnTo>
                  <a:pt x="17287" y="101060"/>
                </a:lnTo>
                <a:lnTo>
                  <a:pt x="36058" y="113724"/>
                </a:lnTo>
                <a:lnTo>
                  <a:pt x="59054" y="118363"/>
                </a:lnTo>
                <a:lnTo>
                  <a:pt x="82125" y="113724"/>
                </a:lnTo>
                <a:lnTo>
                  <a:pt x="100933" y="101060"/>
                </a:lnTo>
                <a:lnTo>
                  <a:pt x="113597" y="82252"/>
                </a:lnTo>
                <a:lnTo>
                  <a:pt x="118236" y="59182"/>
                </a:lnTo>
                <a:lnTo>
                  <a:pt x="113597" y="36165"/>
                </a:lnTo>
                <a:lnTo>
                  <a:pt x="100933" y="17351"/>
                </a:lnTo>
                <a:lnTo>
                  <a:pt x="82125" y="4657"/>
                </a:lnTo>
                <a:lnTo>
                  <a:pt x="59054"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2657157" y="2404554"/>
            <a:ext cx="134112" cy="13563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2163762" y="2507297"/>
            <a:ext cx="134112" cy="134112"/>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1724850" y="2273744"/>
            <a:ext cx="134112" cy="135762"/>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2134361" y="2015617"/>
            <a:ext cx="118745" cy="118745"/>
          </a:xfrm>
          <a:custGeom>
            <a:avLst/>
            <a:gdLst/>
            <a:ahLst/>
            <a:cxnLst/>
            <a:rect l="l" t="t" r="r" b="b"/>
            <a:pathLst>
              <a:path w="118744" h="118744">
                <a:moveTo>
                  <a:pt x="59055" y="0"/>
                </a:moveTo>
                <a:lnTo>
                  <a:pt x="36058" y="4637"/>
                </a:lnTo>
                <a:lnTo>
                  <a:pt x="17287" y="17287"/>
                </a:lnTo>
                <a:lnTo>
                  <a:pt x="4637" y="36058"/>
                </a:lnTo>
                <a:lnTo>
                  <a:pt x="0" y="59055"/>
                </a:lnTo>
                <a:lnTo>
                  <a:pt x="4637" y="82125"/>
                </a:lnTo>
                <a:lnTo>
                  <a:pt x="17287" y="100933"/>
                </a:lnTo>
                <a:lnTo>
                  <a:pt x="36058" y="113597"/>
                </a:lnTo>
                <a:lnTo>
                  <a:pt x="59055" y="118237"/>
                </a:lnTo>
                <a:lnTo>
                  <a:pt x="82125" y="113597"/>
                </a:lnTo>
                <a:lnTo>
                  <a:pt x="100933" y="100933"/>
                </a:lnTo>
                <a:lnTo>
                  <a:pt x="113597" y="82125"/>
                </a:lnTo>
                <a:lnTo>
                  <a:pt x="118237" y="59055"/>
                </a:lnTo>
                <a:lnTo>
                  <a:pt x="113597" y="36058"/>
                </a:lnTo>
                <a:lnTo>
                  <a:pt x="100933" y="17287"/>
                </a:lnTo>
                <a:lnTo>
                  <a:pt x="82125" y="4637"/>
                </a:lnTo>
                <a:lnTo>
                  <a:pt x="59055"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860423" y="1872360"/>
            <a:ext cx="120014" cy="120014"/>
          </a:xfrm>
          <a:custGeom>
            <a:avLst/>
            <a:gdLst/>
            <a:ahLst/>
            <a:cxnLst/>
            <a:rect l="l" t="t" r="r" b="b"/>
            <a:pathLst>
              <a:path w="120014" h="120014">
                <a:moveTo>
                  <a:pt x="59181" y="0"/>
                </a:moveTo>
                <a:lnTo>
                  <a:pt x="36111" y="4895"/>
                </a:lnTo>
                <a:lnTo>
                  <a:pt x="17303" y="18113"/>
                </a:lnTo>
                <a:lnTo>
                  <a:pt x="4639" y="37451"/>
                </a:lnTo>
                <a:lnTo>
                  <a:pt x="0" y="60705"/>
                </a:lnTo>
                <a:lnTo>
                  <a:pt x="4639" y="83722"/>
                </a:lnTo>
                <a:lnTo>
                  <a:pt x="17303" y="102536"/>
                </a:lnTo>
                <a:lnTo>
                  <a:pt x="36111" y="115230"/>
                </a:lnTo>
                <a:lnTo>
                  <a:pt x="59181" y="119887"/>
                </a:lnTo>
                <a:lnTo>
                  <a:pt x="83079" y="115230"/>
                </a:lnTo>
                <a:lnTo>
                  <a:pt x="102346" y="102536"/>
                </a:lnTo>
                <a:lnTo>
                  <a:pt x="115206" y="83722"/>
                </a:lnTo>
                <a:lnTo>
                  <a:pt x="119887" y="60705"/>
                </a:lnTo>
                <a:lnTo>
                  <a:pt x="115206" y="37451"/>
                </a:lnTo>
                <a:lnTo>
                  <a:pt x="102346" y="18113"/>
                </a:lnTo>
                <a:lnTo>
                  <a:pt x="83079" y="4895"/>
                </a:lnTo>
                <a:lnTo>
                  <a:pt x="59181" y="0"/>
                </a:lnTo>
                <a:close/>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970913" y="1962657"/>
            <a:ext cx="163830" cy="85725"/>
          </a:xfrm>
          <a:custGeom>
            <a:avLst/>
            <a:gdLst/>
            <a:ahLst/>
            <a:cxnLst/>
            <a:rect l="l" t="t" r="r" b="b"/>
            <a:pathLst>
              <a:path w="163830" h="85725">
                <a:moveTo>
                  <a:pt x="0" y="0"/>
                </a:moveTo>
                <a:lnTo>
                  <a:pt x="94493" y="49486"/>
                </a:lnTo>
                <a:lnTo>
                  <a:pt x="143017" y="74898"/>
                </a:lnTo>
                <a:lnTo>
                  <a:pt x="160895" y="84260"/>
                </a:lnTo>
                <a:lnTo>
                  <a:pt x="163449" y="85597"/>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2243327" y="2105786"/>
            <a:ext cx="205740" cy="107950"/>
          </a:xfrm>
          <a:custGeom>
            <a:avLst/>
            <a:gdLst/>
            <a:ahLst/>
            <a:cxnLst/>
            <a:rect l="l" t="t" r="r" b="b"/>
            <a:pathLst>
              <a:path w="205739" h="107950">
                <a:moveTo>
                  <a:pt x="0" y="0"/>
                </a:moveTo>
                <a:lnTo>
                  <a:pt x="118723" y="62114"/>
                </a:lnTo>
                <a:lnTo>
                  <a:pt x="179689" y="94011"/>
                </a:lnTo>
                <a:lnTo>
                  <a:pt x="202150" y="105763"/>
                </a:lnTo>
                <a:lnTo>
                  <a:pt x="205359" y="10744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1851025" y="2244344"/>
            <a:ext cx="588645" cy="96520"/>
          </a:xfrm>
          <a:custGeom>
            <a:avLst/>
            <a:gdLst/>
            <a:ahLst/>
            <a:cxnLst/>
            <a:rect l="l" t="t" r="r" b="b"/>
            <a:pathLst>
              <a:path w="588644" h="96519">
                <a:moveTo>
                  <a:pt x="588391" y="0"/>
                </a:moveTo>
                <a:lnTo>
                  <a:pt x="248227" y="55800"/>
                </a:lnTo>
                <a:lnTo>
                  <a:pt x="73548" y="84454"/>
                </a:lnTo>
                <a:lnTo>
                  <a:pt x="9193" y="95011"/>
                </a:lnTo>
                <a:lnTo>
                  <a:pt x="0" y="96519"/>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1843277" y="2370454"/>
            <a:ext cx="337820" cy="171450"/>
          </a:xfrm>
          <a:custGeom>
            <a:avLst/>
            <a:gdLst/>
            <a:ahLst/>
            <a:cxnLst/>
            <a:rect l="l" t="t" r="r" b="b"/>
            <a:pathLst>
              <a:path w="337819" h="171450">
                <a:moveTo>
                  <a:pt x="0" y="0"/>
                </a:moveTo>
                <a:lnTo>
                  <a:pt x="195228" y="98972"/>
                </a:lnTo>
                <a:lnTo>
                  <a:pt x="295481" y="149796"/>
                </a:lnTo>
                <a:lnTo>
                  <a:pt x="332416" y="168521"/>
                </a:lnTo>
                <a:lnTo>
                  <a:pt x="337693" y="171196"/>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2289936" y="2501138"/>
            <a:ext cx="381635" cy="73660"/>
          </a:xfrm>
          <a:custGeom>
            <a:avLst/>
            <a:gdLst/>
            <a:ahLst/>
            <a:cxnLst/>
            <a:rect l="l" t="t" r="r" b="b"/>
            <a:pathLst>
              <a:path w="381635" h="73660">
                <a:moveTo>
                  <a:pt x="0" y="73151"/>
                </a:moveTo>
                <a:lnTo>
                  <a:pt x="220485" y="30861"/>
                </a:lnTo>
                <a:lnTo>
                  <a:pt x="333708" y="9144"/>
                </a:lnTo>
                <a:lnTo>
                  <a:pt x="375421" y="1143"/>
                </a:lnTo>
                <a:lnTo>
                  <a:pt x="381381"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980310" y="1814829"/>
            <a:ext cx="417195" cy="102870"/>
          </a:xfrm>
          <a:custGeom>
            <a:avLst/>
            <a:gdLst/>
            <a:ahLst/>
            <a:cxnLst/>
            <a:rect l="l" t="t" r="r" b="b"/>
            <a:pathLst>
              <a:path w="417194" h="102869">
                <a:moveTo>
                  <a:pt x="417068" y="0"/>
                </a:moveTo>
                <a:lnTo>
                  <a:pt x="175950" y="59398"/>
                </a:lnTo>
                <a:lnTo>
                  <a:pt x="52133" y="89900"/>
                </a:lnTo>
                <a:lnTo>
                  <a:pt x="6516" y="101137"/>
                </a:lnTo>
                <a:lnTo>
                  <a:pt x="0" y="102743"/>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p:nvPr/>
        </p:nvSpPr>
        <p:spPr>
          <a:xfrm>
            <a:off x="2506345" y="1847469"/>
            <a:ext cx="217804" cy="143510"/>
          </a:xfrm>
          <a:custGeom>
            <a:avLst/>
            <a:gdLst/>
            <a:ahLst/>
            <a:cxnLst/>
            <a:rect l="l" t="t" r="r" b="b"/>
            <a:pathLst>
              <a:path w="217805" h="143510">
                <a:moveTo>
                  <a:pt x="0" y="0"/>
                </a:moveTo>
                <a:lnTo>
                  <a:pt x="125918" y="82819"/>
                </a:lnTo>
                <a:lnTo>
                  <a:pt x="190579" y="125349"/>
                </a:lnTo>
                <a:lnTo>
                  <a:pt x="214401" y="141017"/>
                </a:lnTo>
                <a:lnTo>
                  <a:pt x="217805" y="14325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p:nvPr/>
        </p:nvSpPr>
        <p:spPr>
          <a:xfrm>
            <a:off x="2546730" y="2063876"/>
            <a:ext cx="177800" cy="144780"/>
          </a:xfrm>
          <a:custGeom>
            <a:avLst/>
            <a:gdLst/>
            <a:ahLst/>
            <a:cxnLst/>
            <a:rect l="l" t="t" r="r" b="b"/>
            <a:pathLst>
              <a:path w="177800" h="144780">
                <a:moveTo>
                  <a:pt x="177419" y="0"/>
                </a:moveTo>
                <a:lnTo>
                  <a:pt x="74848" y="83627"/>
                </a:lnTo>
                <a:lnTo>
                  <a:pt x="22177" y="126571"/>
                </a:lnTo>
                <a:lnTo>
                  <a:pt x="2772" y="142392"/>
                </a:lnTo>
                <a:lnTo>
                  <a:pt x="0" y="14465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2271267" y="2295779"/>
            <a:ext cx="185420" cy="233679"/>
          </a:xfrm>
          <a:custGeom>
            <a:avLst/>
            <a:gdLst/>
            <a:ahLst/>
            <a:cxnLst/>
            <a:rect l="l" t="t" r="r" b="b"/>
            <a:pathLst>
              <a:path w="185419" h="233680">
                <a:moveTo>
                  <a:pt x="0" y="233425"/>
                </a:moveTo>
                <a:lnTo>
                  <a:pt x="107122" y="98476"/>
                </a:lnTo>
                <a:lnTo>
                  <a:pt x="162131" y="29178"/>
                </a:lnTo>
                <a:lnTo>
                  <a:pt x="182397" y="3647"/>
                </a:lnTo>
                <a:lnTo>
                  <a:pt x="185293"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p:nvPr/>
        </p:nvSpPr>
        <p:spPr>
          <a:xfrm>
            <a:off x="2252598" y="1873885"/>
            <a:ext cx="175895" cy="644525"/>
          </a:xfrm>
          <a:custGeom>
            <a:avLst/>
            <a:gdLst/>
            <a:ahLst/>
            <a:cxnLst/>
            <a:rect l="l" t="t" r="r" b="b"/>
            <a:pathLst>
              <a:path w="175894" h="644525">
                <a:moveTo>
                  <a:pt x="175894" y="0"/>
                </a:moveTo>
                <a:lnTo>
                  <a:pt x="74205" y="372542"/>
                </a:lnTo>
                <a:lnTo>
                  <a:pt x="21986" y="563848"/>
                </a:lnTo>
                <a:lnTo>
                  <a:pt x="2748" y="634329"/>
                </a:lnTo>
                <a:lnTo>
                  <a:pt x="0" y="644398"/>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76"/>
          <p:cNvSpPr/>
          <p:nvPr/>
        </p:nvSpPr>
        <p:spPr>
          <a:xfrm>
            <a:off x="2193417" y="2133854"/>
            <a:ext cx="37465" cy="381635"/>
          </a:xfrm>
          <a:custGeom>
            <a:avLst/>
            <a:gdLst/>
            <a:ahLst/>
            <a:cxnLst/>
            <a:rect l="l" t="t" r="r" b="b"/>
            <a:pathLst>
              <a:path w="37464" h="381635">
                <a:moveTo>
                  <a:pt x="0" y="0"/>
                </a:moveTo>
                <a:lnTo>
                  <a:pt x="21659" y="220485"/>
                </a:lnTo>
                <a:lnTo>
                  <a:pt x="32781" y="333708"/>
                </a:lnTo>
                <a:lnTo>
                  <a:pt x="36879" y="375421"/>
                </a:lnTo>
                <a:lnTo>
                  <a:pt x="37464" y="381381"/>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1941322" y="1987550"/>
            <a:ext cx="266700" cy="527685"/>
          </a:xfrm>
          <a:custGeom>
            <a:avLst/>
            <a:gdLst/>
            <a:ahLst/>
            <a:cxnLst/>
            <a:rect l="l" t="t" r="r" b="b"/>
            <a:pathLst>
              <a:path w="266700" h="527685">
                <a:moveTo>
                  <a:pt x="266191" y="527685"/>
                </a:moveTo>
                <a:lnTo>
                  <a:pt x="112299" y="222617"/>
                </a:lnTo>
                <a:lnTo>
                  <a:pt x="33274" y="65960"/>
                </a:lnTo>
                <a:lnTo>
                  <a:pt x="4159" y="8245"/>
                </a:lnTo>
                <a:lnTo>
                  <a:pt x="0" y="0"/>
                </a:lnTo>
              </a:path>
            </a:pathLst>
          </a:custGeom>
          <a:ln w="15874">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2235454" y="1856867"/>
            <a:ext cx="179070" cy="177800"/>
          </a:xfrm>
          <a:custGeom>
            <a:avLst/>
            <a:gdLst/>
            <a:ahLst/>
            <a:cxnLst/>
            <a:rect l="l" t="t" r="r" b="b"/>
            <a:pathLst>
              <a:path w="179069" h="177800">
                <a:moveTo>
                  <a:pt x="0" y="177419"/>
                </a:moveTo>
                <a:lnTo>
                  <a:pt x="103524" y="74848"/>
                </a:lnTo>
                <a:lnTo>
                  <a:pt x="156686" y="22177"/>
                </a:lnTo>
                <a:lnTo>
                  <a:pt x="176272" y="2772"/>
                </a:lnTo>
                <a:lnTo>
                  <a:pt x="179069" y="0"/>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p:nvPr/>
        </p:nvSpPr>
        <p:spPr>
          <a:xfrm>
            <a:off x="2481452" y="1873885"/>
            <a:ext cx="222885" cy="543560"/>
          </a:xfrm>
          <a:custGeom>
            <a:avLst/>
            <a:gdLst/>
            <a:ahLst/>
            <a:cxnLst/>
            <a:rect l="l" t="t" r="r" b="b"/>
            <a:pathLst>
              <a:path w="222885" h="543560">
                <a:moveTo>
                  <a:pt x="0" y="0"/>
                </a:moveTo>
                <a:lnTo>
                  <a:pt x="128635" y="314098"/>
                </a:lnTo>
                <a:lnTo>
                  <a:pt x="194691" y="475392"/>
                </a:lnTo>
                <a:lnTo>
                  <a:pt x="219027" y="534816"/>
                </a:lnTo>
                <a:lnTo>
                  <a:pt x="222504" y="543305"/>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2532760" y="2295779"/>
            <a:ext cx="139065" cy="135890"/>
          </a:xfrm>
          <a:custGeom>
            <a:avLst/>
            <a:gdLst/>
            <a:ahLst/>
            <a:cxnLst/>
            <a:rect l="l" t="t" r="r" b="b"/>
            <a:pathLst>
              <a:path w="139064" h="135889">
                <a:moveTo>
                  <a:pt x="0" y="0"/>
                </a:moveTo>
                <a:lnTo>
                  <a:pt x="80103" y="78267"/>
                </a:lnTo>
                <a:lnTo>
                  <a:pt x="121237" y="118459"/>
                </a:lnTo>
                <a:lnTo>
                  <a:pt x="136392" y="133266"/>
                </a:lnTo>
                <a:lnTo>
                  <a:pt x="138556" y="135382"/>
                </a:lnTo>
              </a:path>
            </a:pathLst>
          </a:custGeom>
          <a:ln w="15875">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1915667" y="2144267"/>
            <a:ext cx="847725" cy="277495"/>
          </a:xfrm>
          <a:custGeom>
            <a:avLst/>
            <a:gdLst/>
            <a:ahLst/>
            <a:cxnLst/>
            <a:rect l="l" t="t" r="r" b="b"/>
            <a:pathLst>
              <a:path w="847725" h="277494">
                <a:moveTo>
                  <a:pt x="0" y="277367"/>
                </a:moveTo>
                <a:lnTo>
                  <a:pt x="847344" y="277367"/>
                </a:lnTo>
                <a:lnTo>
                  <a:pt x="847344" y="0"/>
                </a:lnTo>
                <a:lnTo>
                  <a:pt x="0" y="0"/>
                </a:lnTo>
                <a:lnTo>
                  <a:pt x="0" y="27736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txBox="1"/>
          <p:nvPr/>
        </p:nvSpPr>
        <p:spPr>
          <a:xfrm>
            <a:off x="1915667" y="2144267"/>
            <a:ext cx="847725" cy="277495"/>
          </a:xfrm>
          <a:prstGeom prst="rect">
            <a:avLst/>
          </a:prstGeom>
          <a:ln w="9525">
            <a:solidFill>
              <a:srgbClr val="0078D3"/>
            </a:solidFill>
          </a:ln>
        </p:spPr>
        <p:txBody>
          <a:bodyPr vert="horz" wrap="square" lIns="0" tIns="0" rIns="0" bIns="0" rtlCol="0">
            <a:spAutoFit/>
          </a:bodyPr>
          <a:lstStyle/>
          <a:p>
            <a:pPr marL="142875" marR="0" lvl="0" indent="0" algn="l" defTabSz="914400" rtl="0" eaLnBrk="1" fontAlgn="auto" latinLnBrk="0" hangingPunct="1">
              <a:lnSpc>
                <a:spcPts val="2039"/>
              </a:lnSpc>
              <a:spcBef>
                <a:spcPts val="0"/>
              </a:spcBef>
              <a:spcAft>
                <a:spcPts val="0"/>
              </a:spcAft>
              <a:buClrTx/>
              <a:buSzTx/>
              <a:buFontTx/>
              <a:buNone/>
              <a:tabLst/>
              <a:defRPr/>
            </a:pPr>
            <a:r>
              <a:rPr kumimoji="0" sz="1750" b="0" i="0" u="none" strike="noStrike" kern="1200" cap="none" spc="-30" normalizeH="0" baseline="0" noProof="0" dirty="0">
                <a:ln>
                  <a:noFill/>
                </a:ln>
                <a:solidFill>
                  <a:prstClr val="black"/>
                </a:solidFill>
                <a:effectLst/>
                <a:uLnTx/>
                <a:uFillTx/>
                <a:latin typeface="Calibri"/>
                <a:ea typeface="+mn-ea"/>
                <a:cs typeface="Calibri"/>
              </a:rPr>
              <a:t>Model</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
        <p:nvSpPr>
          <p:cNvPr id="83" name="object 83"/>
          <p:cNvSpPr/>
          <p:nvPr/>
        </p:nvSpPr>
        <p:spPr>
          <a:xfrm>
            <a:off x="3085338" y="4540758"/>
            <a:ext cx="452120" cy="0"/>
          </a:xfrm>
          <a:custGeom>
            <a:avLst/>
            <a:gdLst/>
            <a:ahLst/>
            <a:cxnLst/>
            <a:rect l="l" t="t" r="r" b="b"/>
            <a:pathLst>
              <a:path w="452120">
                <a:moveTo>
                  <a:pt x="0" y="0"/>
                </a:moveTo>
                <a:lnTo>
                  <a:pt x="451865" y="0"/>
                </a:lnTo>
              </a:path>
            </a:pathLst>
          </a:custGeom>
          <a:ln w="19050">
            <a:solidFill>
              <a:srgbClr val="0078D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3317747" y="3846614"/>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3537203" y="4066032"/>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3317747" y="4416590"/>
            <a:ext cx="1128623" cy="6575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3537203" y="4636008"/>
            <a:ext cx="632460" cy="161925"/>
          </a:xfrm>
          <a:custGeom>
            <a:avLst/>
            <a:gdLst/>
            <a:ahLst/>
            <a:cxnLst/>
            <a:rect l="l" t="t" r="r" b="b"/>
            <a:pathLst>
              <a:path w="632460" h="161925">
                <a:moveTo>
                  <a:pt x="316230" y="0"/>
                </a:moveTo>
                <a:lnTo>
                  <a:pt x="243728" y="2134"/>
                </a:lnTo>
                <a:lnTo>
                  <a:pt x="177170" y="8215"/>
                </a:lnTo>
                <a:lnTo>
                  <a:pt x="118454" y="17754"/>
                </a:lnTo>
                <a:lnTo>
                  <a:pt x="69479" y="30266"/>
                </a:lnTo>
                <a:lnTo>
                  <a:pt x="32146" y="45264"/>
                </a:lnTo>
                <a:lnTo>
                  <a:pt x="0" y="80772"/>
                </a:lnTo>
                <a:lnTo>
                  <a:pt x="8353" y="99282"/>
                </a:lnTo>
                <a:lnTo>
                  <a:pt x="69479" y="131277"/>
                </a:lnTo>
                <a:lnTo>
                  <a:pt x="118454" y="143789"/>
                </a:lnTo>
                <a:lnTo>
                  <a:pt x="177170" y="153328"/>
                </a:lnTo>
                <a:lnTo>
                  <a:pt x="243728" y="159409"/>
                </a:lnTo>
                <a:lnTo>
                  <a:pt x="316230" y="161544"/>
                </a:lnTo>
                <a:lnTo>
                  <a:pt x="388731" y="159409"/>
                </a:lnTo>
                <a:lnTo>
                  <a:pt x="455289" y="153328"/>
                </a:lnTo>
                <a:lnTo>
                  <a:pt x="514005" y="143789"/>
                </a:lnTo>
                <a:lnTo>
                  <a:pt x="562980" y="131277"/>
                </a:lnTo>
                <a:lnTo>
                  <a:pt x="600313" y="116279"/>
                </a:lnTo>
                <a:lnTo>
                  <a:pt x="632460" y="80772"/>
                </a:lnTo>
                <a:lnTo>
                  <a:pt x="624106" y="62261"/>
                </a:lnTo>
                <a:lnTo>
                  <a:pt x="562980" y="30266"/>
                </a:lnTo>
                <a:lnTo>
                  <a:pt x="514005" y="17754"/>
                </a:lnTo>
                <a:lnTo>
                  <a:pt x="455289" y="8215"/>
                </a:lnTo>
                <a:lnTo>
                  <a:pt x="388731" y="2134"/>
                </a:lnTo>
                <a:lnTo>
                  <a:pt x="31623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88"/>
          <p:cNvSpPr/>
          <p:nvPr/>
        </p:nvSpPr>
        <p:spPr>
          <a:xfrm>
            <a:off x="3537203" y="4148328"/>
            <a:ext cx="632460" cy="607060"/>
          </a:xfrm>
          <a:custGeom>
            <a:avLst/>
            <a:gdLst/>
            <a:ahLst/>
            <a:cxnLst/>
            <a:rect l="l" t="t" r="r" b="b"/>
            <a:pathLst>
              <a:path w="632460" h="607060">
                <a:moveTo>
                  <a:pt x="0" y="606552"/>
                </a:moveTo>
                <a:lnTo>
                  <a:pt x="632460" y="606552"/>
                </a:lnTo>
                <a:lnTo>
                  <a:pt x="632460" y="0"/>
                </a:lnTo>
                <a:lnTo>
                  <a:pt x="0" y="0"/>
                </a:lnTo>
                <a:lnTo>
                  <a:pt x="0" y="60655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3530085" y="4045803"/>
            <a:ext cx="640715" cy="781050"/>
          </a:xfrm>
          <a:custGeom>
            <a:avLst/>
            <a:gdLst/>
            <a:ahLst/>
            <a:cxnLst/>
            <a:rect l="l" t="t" r="r" b="b"/>
            <a:pathLst>
              <a:path w="640714" h="781050">
                <a:moveTo>
                  <a:pt x="320063" y="0"/>
                </a:moveTo>
                <a:lnTo>
                  <a:pt x="260644" y="1565"/>
                </a:lnTo>
                <a:lnTo>
                  <a:pt x="202951" y="6239"/>
                </a:lnTo>
                <a:lnTo>
                  <a:pt x="148895" y="13986"/>
                </a:lnTo>
                <a:lnTo>
                  <a:pt x="100385" y="24770"/>
                </a:lnTo>
                <a:lnTo>
                  <a:pt x="59331" y="38557"/>
                </a:lnTo>
                <a:lnTo>
                  <a:pt x="7228" y="74998"/>
                </a:lnTo>
                <a:lnTo>
                  <a:pt x="0" y="97581"/>
                </a:lnTo>
                <a:lnTo>
                  <a:pt x="0" y="683026"/>
                </a:lnTo>
                <a:lnTo>
                  <a:pt x="27642" y="725297"/>
                </a:lnTo>
                <a:lnTo>
                  <a:pt x="100386" y="755835"/>
                </a:lnTo>
                <a:lnTo>
                  <a:pt x="148896" y="766617"/>
                </a:lnTo>
                <a:lnTo>
                  <a:pt x="202952" y="774361"/>
                </a:lnTo>
                <a:lnTo>
                  <a:pt x="260644" y="779033"/>
                </a:lnTo>
                <a:lnTo>
                  <a:pt x="320063" y="780598"/>
                </a:lnTo>
                <a:lnTo>
                  <a:pt x="379483" y="779033"/>
                </a:lnTo>
                <a:lnTo>
                  <a:pt x="437178" y="774361"/>
                </a:lnTo>
                <a:lnTo>
                  <a:pt x="491238" y="766617"/>
                </a:lnTo>
                <a:lnTo>
                  <a:pt x="539752" y="755835"/>
                </a:lnTo>
                <a:lnTo>
                  <a:pt x="549025" y="752722"/>
                </a:lnTo>
                <a:lnTo>
                  <a:pt x="320063" y="752722"/>
                </a:lnTo>
                <a:lnTo>
                  <a:pt x="236476" y="749533"/>
                </a:lnTo>
                <a:lnTo>
                  <a:pt x="165015" y="740968"/>
                </a:lnTo>
                <a:lnTo>
                  <a:pt x="107051" y="728532"/>
                </a:lnTo>
                <a:lnTo>
                  <a:pt x="63953" y="713727"/>
                </a:lnTo>
                <a:lnTo>
                  <a:pt x="27831" y="683026"/>
                </a:lnTo>
                <a:lnTo>
                  <a:pt x="27831" y="530267"/>
                </a:lnTo>
                <a:lnTo>
                  <a:pt x="97981" y="530267"/>
                </a:lnTo>
                <a:lnTo>
                  <a:pt x="63953" y="518578"/>
                </a:lnTo>
                <a:lnTo>
                  <a:pt x="37090" y="502909"/>
                </a:lnTo>
                <a:lnTo>
                  <a:pt x="27831" y="487877"/>
                </a:lnTo>
                <a:lnTo>
                  <a:pt x="27831" y="335119"/>
                </a:lnTo>
                <a:lnTo>
                  <a:pt x="97981" y="335119"/>
                </a:lnTo>
                <a:lnTo>
                  <a:pt x="63953" y="323430"/>
                </a:lnTo>
                <a:lnTo>
                  <a:pt x="37090" y="307760"/>
                </a:lnTo>
                <a:lnTo>
                  <a:pt x="27831" y="292729"/>
                </a:lnTo>
                <a:lnTo>
                  <a:pt x="27831" y="139971"/>
                </a:lnTo>
                <a:lnTo>
                  <a:pt x="97980" y="139971"/>
                </a:lnTo>
                <a:lnTo>
                  <a:pt x="63953" y="128282"/>
                </a:lnTo>
                <a:lnTo>
                  <a:pt x="37090" y="112612"/>
                </a:lnTo>
                <a:lnTo>
                  <a:pt x="27831" y="97581"/>
                </a:lnTo>
                <a:lnTo>
                  <a:pt x="37090" y="82542"/>
                </a:lnTo>
                <a:lnTo>
                  <a:pt x="107051" y="52063"/>
                </a:lnTo>
                <a:lnTo>
                  <a:pt x="165015" y="39628"/>
                </a:lnTo>
                <a:lnTo>
                  <a:pt x="236475" y="31066"/>
                </a:lnTo>
                <a:lnTo>
                  <a:pt x="320063" y="27878"/>
                </a:lnTo>
                <a:lnTo>
                  <a:pt x="549006" y="27878"/>
                </a:lnTo>
                <a:lnTo>
                  <a:pt x="539752" y="24770"/>
                </a:lnTo>
                <a:lnTo>
                  <a:pt x="491238" y="13986"/>
                </a:lnTo>
                <a:lnTo>
                  <a:pt x="437178" y="6239"/>
                </a:lnTo>
                <a:lnTo>
                  <a:pt x="379483" y="1565"/>
                </a:lnTo>
                <a:lnTo>
                  <a:pt x="320063" y="0"/>
                </a:lnTo>
                <a:close/>
              </a:path>
              <a:path w="640714" h="781050">
                <a:moveTo>
                  <a:pt x="640149" y="530268"/>
                </a:moveTo>
                <a:lnTo>
                  <a:pt x="612317" y="530268"/>
                </a:lnTo>
                <a:lnTo>
                  <a:pt x="612317" y="683026"/>
                </a:lnTo>
                <a:lnTo>
                  <a:pt x="603057" y="698057"/>
                </a:lnTo>
                <a:lnTo>
                  <a:pt x="533086" y="728532"/>
                </a:lnTo>
                <a:lnTo>
                  <a:pt x="475117" y="740968"/>
                </a:lnTo>
                <a:lnTo>
                  <a:pt x="403652" y="749533"/>
                </a:lnTo>
                <a:lnTo>
                  <a:pt x="320063" y="752722"/>
                </a:lnTo>
                <a:lnTo>
                  <a:pt x="549025" y="752722"/>
                </a:lnTo>
                <a:lnTo>
                  <a:pt x="580810" y="742050"/>
                </a:lnTo>
                <a:lnTo>
                  <a:pt x="612503" y="725297"/>
                </a:lnTo>
                <a:lnTo>
                  <a:pt x="632919" y="705611"/>
                </a:lnTo>
                <a:lnTo>
                  <a:pt x="640149" y="683026"/>
                </a:lnTo>
                <a:lnTo>
                  <a:pt x="640149" y="530268"/>
                </a:lnTo>
                <a:close/>
              </a:path>
              <a:path w="640714" h="781050">
                <a:moveTo>
                  <a:pt x="578237" y="613330"/>
                </a:moveTo>
                <a:lnTo>
                  <a:pt x="562866" y="613330"/>
                </a:lnTo>
                <a:lnTo>
                  <a:pt x="556632" y="619567"/>
                </a:lnTo>
                <a:lnTo>
                  <a:pt x="556632" y="634964"/>
                </a:lnTo>
                <a:lnTo>
                  <a:pt x="562866" y="641208"/>
                </a:lnTo>
                <a:lnTo>
                  <a:pt x="578237" y="641208"/>
                </a:lnTo>
                <a:lnTo>
                  <a:pt x="584463" y="634964"/>
                </a:lnTo>
                <a:lnTo>
                  <a:pt x="584463" y="619567"/>
                </a:lnTo>
                <a:lnTo>
                  <a:pt x="578237" y="613330"/>
                </a:lnTo>
                <a:close/>
              </a:path>
              <a:path w="640714" h="781050">
                <a:moveTo>
                  <a:pt x="97981" y="530267"/>
                </a:moveTo>
                <a:lnTo>
                  <a:pt x="27831" y="530267"/>
                </a:lnTo>
                <a:lnTo>
                  <a:pt x="59549" y="546983"/>
                </a:lnTo>
                <a:lnTo>
                  <a:pt x="100598" y="560738"/>
                </a:lnTo>
                <a:lnTo>
                  <a:pt x="149077" y="571498"/>
                </a:lnTo>
                <a:lnTo>
                  <a:pt x="203082" y="579226"/>
                </a:lnTo>
                <a:lnTo>
                  <a:pt x="260712" y="583890"/>
                </a:lnTo>
                <a:lnTo>
                  <a:pt x="320063" y="585452"/>
                </a:lnTo>
                <a:lnTo>
                  <a:pt x="379415" y="583890"/>
                </a:lnTo>
                <a:lnTo>
                  <a:pt x="437047" y="579226"/>
                </a:lnTo>
                <a:lnTo>
                  <a:pt x="491055" y="571498"/>
                </a:lnTo>
                <a:lnTo>
                  <a:pt x="539538" y="560738"/>
                </a:lnTo>
                <a:lnTo>
                  <a:pt x="548984" y="557573"/>
                </a:lnTo>
                <a:lnTo>
                  <a:pt x="320063" y="557573"/>
                </a:lnTo>
                <a:lnTo>
                  <a:pt x="236476" y="554384"/>
                </a:lnTo>
                <a:lnTo>
                  <a:pt x="165015" y="545820"/>
                </a:lnTo>
                <a:lnTo>
                  <a:pt x="107051" y="533383"/>
                </a:lnTo>
                <a:lnTo>
                  <a:pt x="97981" y="530267"/>
                </a:lnTo>
                <a:close/>
              </a:path>
              <a:path w="640714" h="781050">
                <a:moveTo>
                  <a:pt x="640149" y="335119"/>
                </a:moveTo>
                <a:lnTo>
                  <a:pt x="612317" y="335119"/>
                </a:lnTo>
                <a:lnTo>
                  <a:pt x="612317" y="487878"/>
                </a:lnTo>
                <a:lnTo>
                  <a:pt x="603057" y="502909"/>
                </a:lnTo>
                <a:lnTo>
                  <a:pt x="533086" y="533383"/>
                </a:lnTo>
                <a:lnTo>
                  <a:pt x="475117" y="545820"/>
                </a:lnTo>
                <a:lnTo>
                  <a:pt x="403652" y="554384"/>
                </a:lnTo>
                <a:lnTo>
                  <a:pt x="320063" y="557573"/>
                </a:lnTo>
                <a:lnTo>
                  <a:pt x="548984" y="557573"/>
                </a:lnTo>
                <a:lnTo>
                  <a:pt x="580593" y="546983"/>
                </a:lnTo>
                <a:lnTo>
                  <a:pt x="612317" y="530268"/>
                </a:lnTo>
                <a:lnTo>
                  <a:pt x="640149" y="530268"/>
                </a:lnTo>
                <a:lnTo>
                  <a:pt x="640149" y="335119"/>
                </a:lnTo>
                <a:close/>
              </a:path>
              <a:path w="640714" h="781050">
                <a:moveTo>
                  <a:pt x="578236" y="418182"/>
                </a:moveTo>
                <a:lnTo>
                  <a:pt x="562866" y="418182"/>
                </a:lnTo>
                <a:lnTo>
                  <a:pt x="556632" y="424419"/>
                </a:lnTo>
                <a:lnTo>
                  <a:pt x="556632" y="439815"/>
                </a:lnTo>
                <a:lnTo>
                  <a:pt x="562866" y="446060"/>
                </a:lnTo>
                <a:lnTo>
                  <a:pt x="578236" y="446060"/>
                </a:lnTo>
                <a:lnTo>
                  <a:pt x="584463" y="439815"/>
                </a:lnTo>
                <a:lnTo>
                  <a:pt x="584463" y="424419"/>
                </a:lnTo>
                <a:lnTo>
                  <a:pt x="578236" y="418182"/>
                </a:lnTo>
                <a:close/>
              </a:path>
              <a:path w="640714" h="781050">
                <a:moveTo>
                  <a:pt x="97981" y="335119"/>
                </a:moveTo>
                <a:lnTo>
                  <a:pt x="27831" y="335119"/>
                </a:lnTo>
                <a:lnTo>
                  <a:pt x="59549" y="351835"/>
                </a:lnTo>
                <a:lnTo>
                  <a:pt x="100598" y="365590"/>
                </a:lnTo>
                <a:lnTo>
                  <a:pt x="149077" y="376349"/>
                </a:lnTo>
                <a:lnTo>
                  <a:pt x="203082" y="384078"/>
                </a:lnTo>
                <a:lnTo>
                  <a:pt x="260712" y="388741"/>
                </a:lnTo>
                <a:lnTo>
                  <a:pt x="320063" y="390303"/>
                </a:lnTo>
                <a:lnTo>
                  <a:pt x="379415" y="388741"/>
                </a:lnTo>
                <a:lnTo>
                  <a:pt x="437046" y="384078"/>
                </a:lnTo>
                <a:lnTo>
                  <a:pt x="491055" y="376349"/>
                </a:lnTo>
                <a:lnTo>
                  <a:pt x="539538" y="365590"/>
                </a:lnTo>
                <a:lnTo>
                  <a:pt x="548984" y="362425"/>
                </a:lnTo>
                <a:lnTo>
                  <a:pt x="320063" y="362425"/>
                </a:lnTo>
                <a:lnTo>
                  <a:pt x="236475" y="359236"/>
                </a:lnTo>
                <a:lnTo>
                  <a:pt x="165015" y="350672"/>
                </a:lnTo>
                <a:lnTo>
                  <a:pt x="107051" y="338235"/>
                </a:lnTo>
                <a:lnTo>
                  <a:pt x="97981" y="335119"/>
                </a:lnTo>
                <a:close/>
              </a:path>
              <a:path w="640714" h="781050">
                <a:moveTo>
                  <a:pt x="640149" y="139971"/>
                </a:moveTo>
                <a:lnTo>
                  <a:pt x="612317" y="139971"/>
                </a:lnTo>
                <a:lnTo>
                  <a:pt x="612317" y="292729"/>
                </a:lnTo>
                <a:lnTo>
                  <a:pt x="603057" y="307760"/>
                </a:lnTo>
                <a:lnTo>
                  <a:pt x="533086" y="338235"/>
                </a:lnTo>
                <a:lnTo>
                  <a:pt x="475117" y="350672"/>
                </a:lnTo>
                <a:lnTo>
                  <a:pt x="403652" y="359236"/>
                </a:lnTo>
                <a:lnTo>
                  <a:pt x="320063" y="362425"/>
                </a:lnTo>
                <a:lnTo>
                  <a:pt x="548984" y="362425"/>
                </a:lnTo>
                <a:lnTo>
                  <a:pt x="580593" y="351835"/>
                </a:lnTo>
                <a:lnTo>
                  <a:pt x="612317" y="335119"/>
                </a:lnTo>
                <a:lnTo>
                  <a:pt x="640149" y="335119"/>
                </a:lnTo>
                <a:lnTo>
                  <a:pt x="640149" y="139971"/>
                </a:lnTo>
                <a:close/>
              </a:path>
              <a:path w="640714" h="781050">
                <a:moveTo>
                  <a:pt x="578236" y="223034"/>
                </a:moveTo>
                <a:lnTo>
                  <a:pt x="562866" y="223034"/>
                </a:lnTo>
                <a:lnTo>
                  <a:pt x="556632" y="229271"/>
                </a:lnTo>
                <a:lnTo>
                  <a:pt x="556632" y="244667"/>
                </a:lnTo>
                <a:lnTo>
                  <a:pt x="562866" y="250912"/>
                </a:lnTo>
                <a:lnTo>
                  <a:pt x="578236" y="250912"/>
                </a:lnTo>
                <a:lnTo>
                  <a:pt x="584463" y="244667"/>
                </a:lnTo>
                <a:lnTo>
                  <a:pt x="584463" y="229271"/>
                </a:lnTo>
                <a:lnTo>
                  <a:pt x="578236" y="223034"/>
                </a:lnTo>
                <a:close/>
              </a:path>
              <a:path w="640714" h="781050">
                <a:moveTo>
                  <a:pt x="97980" y="139971"/>
                </a:moveTo>
                <a:lnTo>
                  <a:pt x="27831" y="139971"/>
                </a:lnTo>
                <a:lnTo>
                  <a:pt x="59549" y="156686"/>
                </a:lnTo>
                <a:lnTo>
                  <a:pt x="100598" y="170442"/>
                </a:lnTo>
                <a:lnTo>
                  <a:pt x="149077" y="181201"/>
                </a:lnTo>
                <a:lnTo>
                  <a:pt x="203082" y="188930"/>
                </a:lnTo>
                <a:lnTo>
                  <a:pt x="260712" y="193593"/>
                </a:lnTo>
                <a:lnTo>
                  <a:pt x="320063" y="195155"/>
                </a:lnTo>
                <a:lnTo>
                  <a:pt x="379415" y="193593"/>
                </a:lnTo>
                <a:lnTo>
                  <a:pt x="437046" y="188930"/>
                </a:lnTo>
                <a:lnTo>
                  <a:pt x="491055" y="181201"/>
                </a:lnTo>
                <a:lnTo>
                  <a:pt x="539538" y="170442"/>
                </a:lnTo>
                <a:lnTo>
                  <a:pt x="548984" y="167277"/>
                </a:lnTo>
                <a:lnTo>
                  <a:pt x="320063" y="167277"/>
                </a:lnTo>
                <a:lnTo>
                  <a:pt x="236475" y="164088"/>
                </a:lnTo>
                <a:lnTo>
                  <a:pt x="165015" y="155523"/>
                </a:lnTo>
                <a:lnTo>
                  <a:pt x="107051" y="143087"/>
                </a:lnTo>
                <a:lnTo>
                  <a:pt x="97980" y="139971"/>
                </a:lnTo>
                <a:close/>
              </a:path>
              <a:path w="640714" h="781050">
                <a:moveTo>
                  <a:pt x="549006" y="27878"/>
                </a:moveTo>
                <a:lnTo>
                  <a:pt x="320063" y="27878"/>
                </a:lnTo>
                <a:lnTo>
                  <a:pt x="403652" y="31066"/>
                </a:lnTo>
                <a:lnTo>
                  <a:pt x="475117" y="39628"/>
                </a:lnTo>
                <a:lnTo>
                  <a:pt x="533086" y="52063"/>
                </a:lnTo>
                <a:lnTo>
                  <a:pt x="576190" y="66868"/>
                </a:lnTo>
                <a:lnTo>
                  <a:pt x="603057" y="82542"/>
                </a:lnTo>
                <a:lnTo>
                  <a:pt x="612317" y="97581"/>
                </a:lnTo>
                <a:lnTo>
                  <a:pt x="603057" y="112612"/>
                </a:lnTo>
                <a:lnTo>
                  <a:pt x="533086" y="143087"/>
                </a:lnTo>
                <a:lnTo>
                  <a:pt x="475117" y="155523"/>
                </a:lnTo>
                <a:lnTo>
                  <a:pt x="403652" y="164088"/>
                </a:lnTo>
                <a:lnTo>
                  <a:pt x="320063" y="167277"/>
                </a:lnTo>
                <a:lnTo>
                  <a:pt x="548984" y="167277"/>
                </a:lnTo>
                <a:lnTo>
                  <a:pt x="580593" y="156687"/>
                </a:lnTo>
                <a:lnTo>
                  <a:pt x="612317" y="139971"/>
                </a:lnTo>
                <a:lnTo>
                  <a:pt x="640149" y="139971"/>
                </a:lnTo>
                <a:lnTo>
                  <a:pt x="640149" y="97581"/>
                </a:lnTo>
                <a:lnTo>
                  <a:pt x="632919" y="74998"/>
                </a:lnTo>
                <a:lnTo>
                  <a:pt x="612502" y="55312"/>
                </a:lnTo>
                <a:lnTo>
                  <a:pt x="580810" y="38557"/>
                </a:lnTo>
                <a:lnTo>
                  <a:pt x="549006" y="27878"/>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2330704" y="2652522"/>
            <a:ext cx="110489" cy="382905"/>
          </a:xfrm>
          <a:custGeom>
            <a:avLst/>
            <a:gdLst/>
            <a:ahLst/>
            <a:cxnLst/>
            <a:rect l="l" t="t" r="r" b="b"/>
            <a:pathLst>
              <a:path w="110489" h="382905">
                <a:moveTo>
                  <a:pt x="55118" y="28828"/>
                </a:moveTo>
                <a:lnTo>
                  <a:pt x="45593" y="39714"/>
                </a:lnTo>
                <a:lnTo>
                  <a:pt x="45593" y="382524"/>
                </a:lnTo>
                <a:lnTo>
                  <a:pt x="64643" y="382524"/>
                </a:lnTo>
                <a:lnTo>
                  <a:pt x="64643" y="39714"/>
                </a:lnTo>
                <a:lnTo>
                  <a:pt x="55118" y="28828"/>
                </a:lnTo>
                <a:close/>
              </a:path>
              <a:path w="110489" h="382905">
                <a:moveTo>
                  <a:pt x="55118" y="0"/>
                </a:moveTo>
                <a:lnTo>
                  <a:pt x="3556" y="59054"/>
                </a:lnTo>
                <a:lnTo>
                  <a:pt x="0" y="62991"/>
                </a:lnTo>
                <a:lnTo>
                  <a:pt x="381" y="68961"/>
                </a:lnTo>
                <a:lnTo>
                  <a:pt x="4444" y="72389"/>
                </a:lnTo>
                <a:lnTo>
                  <a:pt x="8381" y="75945"/>
                </a:lnTo>
                <a:lnTo>
                  <a:pt x="14350" y="75564"/>
                </a:lnTo>
                <a:lnTo>
                  <a:pt x="17779" y="71500"/>
                </a:lnTo>
                <a:lnTo>
                  <a:pt x="45592" y="39714"/>
                </a:lnTo>
                <a:lnTo>
                  <a:pt x="45593" y="14477"/>
                </a:lnTo>
                <a:lnTo>
                  <a:pt x="67759" y="14477"/>
                </a:lnTo>
                <a:lnTo>
                  <a:pt x="55118" y="0"/>
                </a:lnTo>
                <a:close/>
              </a:path>
              <a:path w="110489" h="382905">
                <a:moveTo>
                  <a:pt x="67759" y="14477"/>
                </a:moveTo>
                <a:lnTo>
                  <a:pt x="64643" y="14477"/>
                </a:lnTo>
                <a:lnTo>
                  <a:pt x="64643" y="39714"/>
                </a:lnTo>
                <a:lnTo>
                  <a:pt x="92456" y="71500"/>
                </a:lnTo>
                <a:lnTo>
                  <a:pt x="95884" y="75564"/>
                </a:lnTo>
                <a:lnTo>
                  <a:pt x="101853" y="75945"/>
                </a:lnTo>
                <a:lnTo>
                  <a:pt x="105790" y="72389"/>
                </a:lnTo>
                <a:lnTo>
                  <a:pt x="109854" y="68961"/>
                </a:lnTo>
                <a:lnTo>
                  <a:pt x="110235" y="62991"/>
                </a:lnTo>
                <a:lnTo>
                  <a:pt x="106679" y="59054"/>
                </a:lnTo>
                <a:lnTo>
                  <a:pt x="67759" y="14477"/>
                </a:lnTo>
                <a:close/>
              </a:path>
              <a:path w="110489" h="382905">
                <a:moveTo>
                  <a:pt x="64643" y="14477"/>
                </a:moveTo>
                <a:lnTo>
                  <a:pt x="45593" y="14477"/>
                </a:lnTo>
                <a:lnTo>
                  <a:pt x="45593" y="39714"/>
                </a:lnTo>
                <a:lnTo>
                  <a:pt x="55118" y="28828"/>
                </a:lnTo>
                <a:lnTo>
                  <a:pt x="48006" y="20700"/>
                </a:lnTo>
                <a:lnTo>
                  <a:pt x="64643" y="20700"/>
                </a:lnTo>
                <a:lnTo>
                  <a:pt x="64643" y="14477"/>
                </a:lnTo>
                <a:close/>
              </a:path>
              <a:path w="110489" h="382905">
                <a:moveTo>
                  <a:pt x="64643" y="20700"/>
                </a:moveTo>
                <a:lnTo>
                  <a:pt x="62229" y="20700"/>
                </a:lnTo>
                <a:lnTo>
                  <a:pt x="55118" y="28828"/>
                </a:lnTo>
                <a:lnTo>
                  <a:pt x="64643" y="39714"/>
                </a:lnTo>
                <a:lnTo>
                  <a:pt x="64643" y="20700"/>
                </a:lnTo>
                <a:close/>
              </a:path>
              <a:path w="110489" h="382905">
                <a:moveTo>
                  <a:pt x="62229" y="20700"/>
                </a:moveTo>
                <a:lnTo>
                  <a:pt x="48006" y="20700"/>
                </a:lnTo>
                <a:lnTo>
                  <a:pt x="55118" y="28828"/>
                </a:lnTo>
                <a:lnTo>
                  <a:pt x="62229" y="2070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txBox="1"/>
          <p:nvPr/>
        </p:nvSpPr>
        <p:spPr>
          <a:xfrm>
            <a:off x="3477005" y="4824476"/>
            <a:ext cx="699770" cy="536575"/>
          </a:xfrm>
          <a:prstGeom prst="rect">
            <a:avLst/>
          </a:prstGeom>
        </p:spPr>
        <p:txBody>
          <a:bodyPr vert="horz" wrap="square" lIns="0" tIns="42545" rIns="0" bIns="0" rtlCol="0">
            <a:spAutoFit/>
          </a:bodyPr>
          <a:lstStyle/>
          <a:p>
            <a:pPr marL="144780" marR="5080" lvl="0" indent="-132715" algn="l" defTabSz="914400" rtl="0" eaLnBrk="1" fontAlgn="auto" latinLnBrk="0" hangingPunct="1">
              <a:lnSpc>
                <a:spcPts val="1910"/>
              </a:lnSpc>
              <a:spcBef>
                <a:spcPts val="335"/>
              </a:spcBef>
              <a:spcAft>
                <a:spcPts val="0"/>
              </a:spcAft>
              <a:buClrTx/>
              <a:buSzTx/>
              <a:buFontTx/>
              <a:buNone/>
              <a:tabLst/>
              <a:defRPr/>
            </a:pPr>
            <a:r>
              <a:rPr kumimoji="0" sz="1750" b="0" i="0" u="none" strike="noStrike" kern="1200" cap="none" spc="-40"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abe</a:t>
            </a:r>
            <a:r>
              <a:rPr kumimoji="0" sz="1750" b="0" i="0" u="none" strike="noStrike" kern="1200" cap="none" spc="-45" normalizeH="0" baseline="0" noProof="0" dirty="0">
                <a:ln>
                  <a:noFill/>
                </a:ln>
                <a:solidFill>
                  <a:prstClr val="black"/>
                </a:solidFill>
                <a:effectLst/>
                <a:uLnTx/>
                <a:uFillTx/>
                <a:latin typeface="Calibri"/>
                <a:ea typeface="+mn-ea"/>
                <a:cs typeface="Calibri"/>
              </a:rPr>
              <a:t>l</a:t>
            </a:r>
            <a:r>
              <a:rPr kumimoji="0" sz="1750" b="0" i="0" u="none" strike="noStrike" kern="1200" cap="none" spc="-50" normalizeH="0" baseline="0" noProof="0" dirty="0">
                <a:ln>
                  <a:noFill/>
                </a:ln>
                <a:solidFill>
                  <a:prstClr val="black"/>
                </a:solidFill>
                <a:effectLst/>
                <a:uLnTx/>
                <a:uFillTx/>
                <a:latin typeface="Calibri"/>
                <a:ea typeface="+mn-ea"/>
                <a:cs typeface="Calibri"/>
              </a:rPr>
              <a:t>e</a:t>
            </a:r>
            <a:r>
              <a:rPr kumimoji="0" sz="1750" b="0" i="0" u="none" strike="noStrike" kern="1200" cap="none" spc="0" normalizeH="0" baseline="0" noProof="0" dirty="0">
                <a:ln>
                  <a:noFill/>
                </a:ln>
                <a:solidFill>
                  <a:prstClr val="black"/>
                </a:solidFill>
                <a:effectLst/>
                <a:uLnTx/>
                <a:uFillTx/>
                <a:latin typeface="Calibri"/>
                <a:ea typeface="+mn-ea"/>
                <a:cs typeface="Calibri"/>
              </a:rPr>
              <a:t>d  </a:t>
            </a:r>
            <a:r>
              <a:rPr kumimoji="0" sz="1750" b="0" i="0" u="none" strike="noStrike" kern="1200" cap="none" spc="-35" normalizeH="0" baseline="0" noProof="0" dirty="0">
                <a:ln>
                  <a:noFill/>
                </a:ln>
                <a:solidFill>
                  <a:prstClr val="black"/>
                </a:solidFill>
                <a:effectLst/>
                <a:uLnTx/>
                <a:uFillTx/>
                <a:latin typeface="Calibri"/>
                <a:ea typeface="+mn-ea"/>
                <a:cs typeface="Calibri"/>
              </a:rPr>
              <a:t>Data</a:t>
            </a:r>
            <a:endParaRPr kumimoji="0" sz="175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Microsoft Defender for Cloud + Identity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Microsoft Defender for Cloud workshop will not focus on Identity, but it is a related topic.</a:t>
            </a:r>
          </a:p>
          <a:p>
            <a:pPr>
              <a:lnSpc>
                <a:spcPct val="100000"/>
              </a:lnSpc>
              <a:spcAft>
                <a:spcPts val="1000"/>
              </a:spcAft>
            </a:pPr>
            <a:endParaRPr lang="en-US" sz="1800" b="1" dirty="0"/>
          </a:p>
          <a:p>
            <a:pPr>
              <a:lnSpc>
                <a:spcPct val="100000"/>
              </a:lnSpc>
              <a:spcAft>
                <a:spcPts val="1000"/>
              </a:spcAft>
            </a:pPr>
            <a:r>
              <a:rPr lang="en-US" sz="1800" dirty="0"/>
              <a:t>All Azure control plane activity is performed by a service principal. </a:t>
            </a:r>
          </a:p>
          <a:p>
            <a:pPr>
              <a:lnSpc>
                <a:spcPct val="100000"/>
              </a:lnSpc>
              <a:spcAft>
                <a:spcPts val="1000"/>
              </a:spcAft>
            </a:pPr>
            <a:endParaRPr lang="en-US" sz="1800" dirty="0"/>
          </a:p>
          <a:p>
            <a:pPr>
              <a:lnSpc>
                <a:spcPct val="100000"/>
              </a:lnSpc>
              <a:spcAft>
                <a:spcPts val="1000"/>
              </a:spcAft>
            </a:pPr>
            <a:r>
              <a:rPr lang="en-US" sz="1800" dirty="0"/>
              <a:t>Determining if a user has been hacked, and preventing access before malicious activity occurs is an important first step.</a:t>
            </a:r>
          </a:p>
          <a:p>
            <a:pPr>
              <a:lnSpc>
                <a:spcPct val="100000"/>
              </a:lnSpc>
              <a:spcAft>
                <a:spcPts val="1000"/>
              </a:spcAft>
            </a:pPr>
            <a:endParaRPr lang="en-US" sz="1800" dirty="0"/>
          </a:p>
          <a:p>
            <a:pPr>
              <a:lnSpc>
                <a:spcPct val="100000"/>
              </a:lnSpc>
              <a:spcAft>
                <a:spcPts val="1000"/>
              </a:spcAft>
            </a:pPr>
            <a:r>
              <a:rPr lang="en-US" sz="1800" dirty="0"/>
              <a:t>Azure Identity Protection + Microsoft Defender 365 help with this.</a:t>
            </a:r>
          </a:p>
        </p:txBody>
      </p:sp>
    </p:spTree>
    <p:extLst>
      <p:ext uri="{BB962C8B-B14F-4D97-AF65-F5344CB8AC3E}">
        <p14:creationId xmlns:p14="http://schemas.microsoft.com/office/powerpoint/2010/main" val="3474381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3"/>
          <a:stretch>
            <a:fillRect/>
          </a:stretch>
        </p:blipFill>
        <p:spPr>
          <a:xfrm>
            <a:off x="3074820" y="1870423"/>
            <a:ext cx="5623260" cy="1414267"/>
          </a:xfrm>
          <a:prstGeom prst="rect">
            <a:avLst/>
          </a:prstGeom>
        </p:spPr>
      </p:pic>
      <p:pic>
        <p:nvPicPr>
          <p:cNvPr id="5" name="Picture 4">
            <a:extLst>
              <a:ext uri="{FF2B5EF4-FFF2-40B4-BE49-F238E27FC236}">
                <a16:creationId xmlns:a16="http://schemas.microsoft.com/office/drawing/2014/main" id="{283D2888-408A-4B0C-856D-142D65523254}"/>
              </a:ext>
            </a:extLst>
          </p:cNvPr>
          <p:cNvPicPr>
            <a:picLocks noChangeAspect="1"/>
          </p:cNvPicPr>
          <p:nvPr/>
        </p:nvPicPr>
        <p:blipFill>
          <a:blip r:embed="rId4"/>
          <a:stretch>
            <a:fillRect/>
          </a:stretch>
        </p:blipFill>
        <p:spPr>
          <a:xfrm>
            <a:off x="1729409" y="3336260"/>
            <a:ext cx="8314083" cy="2545663"/>
          </a:xfrm>
          <a:prstGeom prst="rect">
            <a:avLst/>
          </a:prstGeom>
        </p:spPr>
      </p:pic>
      <p:pic>
        <p:nvPicPr>
          <p:cNvPr id="8" name="Picture 7">
            <a:extLst>
              <a:ext uri="{FF2B5EF4-FFF2-40B4-BE49-F238E27FC236}">
                <a16:creationId xmlns:a16="http://schemas.microsoft.com/office/drawing/2014/main" id="{8C5B765E-F49D-489E-98F0-3F1DA7E20505}"/>
              </a:ext>
            </a:extLst>
          </p:cNvPr>
          <p:cNvPicPr>
            <a:picLocks noChangeAspect="1"/>
          </p:cNvPicPr>
          <p:nvPr/>
        </p:nvPicPr>
        <p:blipFill>
          <a:blip r:embed="rId5"/>
          <a:stretch>
            <a:fillRect/>
          </a:stretch>
        </p:blipFill>
        <p:spPr>
          <a:xfrm>
            <a:off x="1729409" y="976077"/>
            <a:ext cx="7593082" cy="947128"/>
          </a:xfrm>
          <a:prstGeom prst="rect">
            <a:avLst/>
          </a:prstGeom>
        </p:spPr>
      </p:pic>
    </p:spTree>
    <p:extLst>
      <p:ext uri="{BB962C8B-B14F-4D97-AF65-F5344CB8AC3E}">
        <p14:creationId xmlns:p14="http://schemas.microsoft.com/office/powerpoint/2010/main" val="38040619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Microsoft Defender for Cloud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46547" y="624279"/>
            <a:ext cx="5096510" cy="1086195"/>
          </a:xfrm>
        </p:spPr>
        <p:txBody>
          <a:bodyPr>
            <a:normAutofit fontScale="90000"/>
          </a:bodyPr>
          <a:lstStyle/>
          <a:p>
            <a:r>
              <a:rPr lang="en-US" dirty="0"/>
              <a:t>Microsoft Defender for Cloud Solutions</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595634" y="2025650"/>
            <a:ext cx="650846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VM+SQL Vulnerability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File Integrity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961" dirty="0">
                <a:solidFill>
                  <a:srgbClr val="1A1A1A"/>
                </a:solidFill>
              </a:rPr>
              <a:t>Defender for Containers, Kubernetes, App Service, Storage, </a:t>
            </a:r>
            <a:r>
              <a:rPr lang="en-US" sz="1961" dirty="0" err="1">
                <a:solidFill>
                  <a:srgbClr val="1A1A1A"/>
                </a:solidFill>
              </a:rPr>
              <a:t>KeyVault</a:t>
            </a: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Container Image Scanning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Application Control</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Adaptive Network Hardening</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JIT VM Access</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Network Map</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IoT Security</a:t>
            </a:r>
          </a:p>
          <a:p>
            <a:pPr marL="281677"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3188869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660673" cy="758022"/>
          </a:xfrm>
        </p:spPr>
        <p:txBody>
          <a:bodyPr/>
          <a:lstStyle/>
          <a:p>
            <a:r>
              <a:rPr lang="en-US" dirty="0"/>
              <a:t>Microsoft Defender for Cloud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91030" y="1488178"/>
            <a:ext cx="10719558" cy="502447"/>
          </a:xfrm>
        </p:spPr>
        <p:txBody>
          <a:bodyPr/>
          <a:lstStyle/>
          <a:p>
            <a:pPr>
              <a:lnSpc>
                <a:spcPct val="100000"/>
              </a:lnSpc>
              <a:spcAft>
                <a:spcPts val="1000"/>
              </a:spcAft>
            </a:pPr>
            <a:r>
              <a:rPr lang="en-US" sz="1800" dirty="0"/>
              <a:t>Microsoft Defender for Cloud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05" y="3305038"/>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r>
              <a:rPr lang="en-US" sz="1800" dirty="0"/>
              <a:t>Within 48 </a:t>
            </a:r>
            <a:r>
              <a:rPr lang="en-US" sz="1800" dirty="0" err="1"/>
              <a:t>hrs</a:t>
            </a:r>
            <a:r>
              <a:rPr lang="en-US" sz="1800" dirty="0"/>
              <a:t> of the disclosure of a critical vulnerability, Qualys incorporates the information into their processing and can identify affected machines.</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DCC2-43C3-46CA-92DB-A430A67F9FF2}"/>
              </a:ext>
            </a:extLst>
          </p:cNvPr>
          <p:cNvSpPr>
            <a:spLocks noGrp="1"/>
          </p:cNvSpPr>
          <p:nvPr>
            <p:ph type="title"/>
          </p:nvPr>
        </p:nvSpPr>
        <p:spPr/>
        <p:txBody>
          <a:bodyPr/>
          <a:lstStyle/>
          <a:p>
            <a:r>
              <a:rPr lang="en-US" dirty="0"/>
              <a:t>Today’s Agenda</a:t>
            </a:r>
          </a:p>
        </p:txBody>
      </p:sp>
      <p:grpSp>
        <p:nvGrpSpPr>
          <p:cNvPr id="95" name="Group 94">
            <a:extLst>
              <a:ext uri="{FF2B5EF4-FFF2-40B4-BE49-F238E27FC236}">
                <a16:creationId xmlns:a16="http://schemas.microsoft.com/office/drawing/2014/main" id="{9012240C-0635-4137-9CA0-A61BFDCEB58E}"/>
              </a:ext>
            </a:extLst>
          </p:cNvPr>
          <p:cNvGrpSpPr/>
          <p:nvPr/>
        </p:nvGrpSpPr>
        <p:grpSpPr>
          <a:xfrm>
            <a:off x="1391928" y="1149212"/>
            <a:ext cx="4548909" cy="5514233"/>
            <a:chOff x="1391928" y="1149212"/>
            <a:chExt cx="4548909" cy="5514233"/>
          </a:xfrm>
        </p:grpSpPr>
        <p:sp>
          <p:nvSpPr>
            <p:cNvPr id="19" name="Google Shape;349;p23">
              <a:extLst>
                <a:ext uri="{FF2B5EF4-FFF2-40B4-BE49-F238E27FC236}">
                  <a16:creationId xmlns:a16="http://schemas.microsoft.com/office/drawing/2014/main" id="{F262EBD2-234F-48E4-942C-D333927F5543}"/>
                </a:ext>
              </a:extLst>
            </p:cNvPr>
            <p:cNvSpPr txBox="1"/>
            <p:nvPr/>
          </p:nvSpPr>
          <p:spPr>
            <a:xfrm>
              <a:off x="1399619" y="1150778"/>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Welcome</a:t>
              </a:r>
            </a:p>
          </p:txBody>
        </p:sp>
        <p:sp>
          <p:nvSpPr>
            <p:cNvPr id="36" name="Oval 35">
              <a:extLst>
                <a:ext uri="{FF2B5EF4-FFF2-40B4-BE49-F238E27FC236}">
                  <a16:creationId xmlns:a16="http://schemas.microsoft.com/office/drawing/2014/main" id="{BAFB245E-B71F-4655-942D-C64C459EC01E}"/>
                </a:ext>
              </a:extLst>
            </p:cNvPr>
            <p:cNvSpPr/>
            <p:nvPr/>
          </p:nvSpPr>
          <p:spPr bwMode="auto">
            <a:xfrm>
              <a:off x="4090336" y="11492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4" name="Google Shape;349;p23">
              <a:extLst>
                <a:ext uri="{FF2B5EF4-FFF2-40B4-BE49-F238E27FC236}">
                  <a16:creationId xmlns:a16="http://schemas.microsoft.com/office/drawing/2014/main" id="{C09ED79D-BF89-44F2-A5F5-16EC3EC7369F}"/>
                </a:ext>
              </a:extLst>
            </p:cNvPr>
            <p:cNvSpPr txBox="1"/>
            <p:nvPr/>
          </p:nvSpPr>
          <p:spPr>
            <a:xfrm>
              <a:off x="1391928" y="1552498"/>
              <a:ext cx="2981881" cy="287997"/>
            </a:xfrm>
            <a:prstGeom prst="roundRect">
              <a:avLst>
                <a:gd name="adj" fmla="val 50000"/>
              </a:avLst>
            </a:prstGeom>
            <a:solidFill>
              <a:srgbClr val="FFB90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Keynote: Microsoft Defender for Cloud</a:t>
              </a:r>
            </a:p>
          </p:txBody>
        </p:sp>
        <p:sp>
          <p:nvSpPr>
            <p:cNvPr id="38" name="Oval 37">
              <a:extLst>
                <a:ext uri="{FF2B5EF4-FFF2-40B4-BE49-F238E27FC236}">
                  <a16:creationId xmlns:a16="http://schemas.microsoft.com/office/drawing/2014/main" id="{5EF761A0-8CA2-4F0B-BD06-2FDEFFBCB5F4}"/>
                </a:ext>
              </a:extLst>
            </p:cNvPr>
            <p:cNvSpPr/>
            <p:nvPr/>
          </p:nvSpPr>
          <p:spPr bwMode="auto">
            <a:xfrm>
              <a:off x="4088888" y="15478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0" name="Google Shape;349;p23">
              <a:extLst>
                <a:ext uri="{FF2B5EF4-FFF2-40B4-BE49-F238E27FC236}">
                  <a16:creationId xmlns:a16="http://schemas.microsoft.com/office/drawing/2014/main" id="{202C0478-739E-41C2-A307-52CA876925CF}"/>
                </a:ext>
              </a:extLst>
            </p:cNvPr>
            <p:cNvSpPr txBox="1"/>
            <p:nvPr/>
          </p:nvSpPr>
          <p:spPr>
            <a:xfrm>
              <a:off x="1391928" y="195421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Demo Walk Through</a:t>
              </a:r>
            </a:p>
          </p:txBody>
        </p:sp>
        <p:sp>
          <p:nvSpPr>
            <p:cNvPr id="39" name="Oval 38">
              <a:extLst>
                <a:ext uri="{FF2B5EF4-FFF2-40B4-BE49-F238E27FC236}">
                  <a16:creationId xmlns:a16="http://schemas.microsoft.com/office/drawing/2014/main" id="{D6BF9C35-DA4A-4228-82AE-FFAF633D3C1E}"/>
                </a:ext>
              </a:extLst>
            </p:cNvPr>
            <p:cNvSpPr/>
            <p:nvPr/>
          </p:nvSpPr>
          <p:spPr bwMode="auto">
            <a:xfrm>
              <a:off x="4088888" y="1953435"/>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1" name="Google Shape;349;p23">
              <a:extLst>
                <a:ext uri="{FF2B5EF4-FFF2-40B4-BE49-F238E27FC236}">
                  <a16:creationId xmlns:a16="http://schemas.microsoft.com/office/drawing/2014/main" id="{79A89461-83C8-45CB-9A19-9F7DD3BA08C1}"/>
                </a:ext>
              </a:extLst>
            </p:cNvPr>
            <p:cNvSpPr txBox="1"/>
            <p:nvPr/>
          </p:nvSpPr>
          <p:spPr>
            <a:xfrm>
              <a:off x="1391928" y="235593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0" name="Oval 39">
              <a:extLst>
                <a:ext uri="{FF2B5EF4-FFF2-40B4-BE49-F238E27FC236}">
                  <a16:creationId xmlns:a16="http://schemas.microsoft.com/office/drawing/2014/main" id="{B48C72BC-3D30-4E5E-B876-53FA986B773B}"/>
                </a:ext>
              </a:extLst>
            </p:cNvPr>
            <p:cNvSpPr/>
            <p:nvPr/>
          </p:nvSpPr>
          <p:spPr bwMode="auto">
            <a:xfrm>
              <a:off x="4088888" y="23564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2" name="Google Shape;349;p23">
              <a:extLst>
                <a:ext uri="{FF2B5EF4-FFF2-40B4-BE49-F238E27FC236}">
                  <a16:creationId xmlns:a16="http://schemas.microsoft.com/office/drawing/2014/main" id="{F1F3FA8C-4FAF-48E4-8DB9-78E00A535A07}"/>
                </a:ext>
              </a:extLst>
            </p:cNvPr>
            <p:cNvSpPr txBox="1"/>
            <p:nvPr/>
          </p:nvSpPr>
          <p:spPr>
            <a:xfrm>
              <a:off x="1391928" y="275765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vs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other Azure Products</a:t>
              </a:r>
            </a:p>
          </p:txBody>
        </p:sp>
        <p:sp>
          <p:nvSpPr>
            <p:cNvPr id="41" name="Oval 40">
              <a:extLst>
                <a:ext uri="{FF2B5EF4-FFF2-40B4-BE49-F238E27FC236}">
                  <a16:creationId xmlns:a16="http://schemas.microsoft.com/office/drawing/2014/main" id="{796181FB-EE8D-4563-897C-B35DB9777F62}"/>
                </a:ext>
              </a:extLst>
            </p:cNvPr>
            <p:cNvSpPr/>
            <p:nvPr/>
          </p:nvSpPr>
          <p:spPr bwMode="auto">
            <a:xfrm>
              <a:off x="4088888" y="275535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1" name="Google Shape;349;p23">
              <a:extLst>
                <a:ext uri="{FF2B5EF4-FFF2-40B4-BE49-F238E27FC236}">
                  <a16:creationId xmlns:a16="http://schemas.microsoft.com/office/drawing/2014/main" id="{C39478EB-3573-4C0E-996C-7FF52315B585}"/>
                </a:ext>
              </a:extLst>
            </p:cNvPr>
            <p:cNvSpPr txBox="1"/>
            <p:nvPr/>
          </p:nvSpPr>
          <p:spPr>
            <a:xfrm>
              <a:off x="1391928" y="3561093"/>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2" name="Oval 41">
              <a:extLst>
                <a:ext uri="{FF2B5EF4-FFF2-40B4-BE49-F238E27FC236}">
                  <a16:creationId xmlns:a16="http://schemas.microsoft.com/office/drawing/2014/main" id="{E0819730-DE07-4535-ABAA-E328BE475A2B}"/>
                </a:ext>
              </a:extLst>
            </p:cNvPr>
            <p:cNvSpPr/>
            <p:nvPr/>
          </p:nvSpPr>
          <p:spPr bwMode="auto">
            <a:xfrm>
              <a:off x="4088888" y="35564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4" name="Google Shape;349;p23">
              <a:extLst>
                <a:ext uri="{FF2B5EF4-FFF2-40B4-BE49-F238E27FC236}">
                  <a16:creationId xmlns:a16="http://schemas.microsoft.com/office/drawing/2014/main" id="{A63AFEFD-6C41-4402-AD04-1CA0D34D7B0C}"/>
                </a:ext>
              </a:extLst>
            </p:cNvPr>
            <p:cNvSpPr txBox="1"/>
            <p:nvPr/>
          </p:nvSpPr>
          <p:spPr>
            <a:xfrm>
              <a:off x="1391928" y="31593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1</a:t>
              </a:r>
            </a:p>
          </p:txBody>
        </p:sp>
        <p:sp>
          <p:nvSpPr>
            <p:cNvPr id="43" name="Oval 42">
              <a:extLst>
                <a:ext uri="{FF2B5EF4-FFF2-40B4-BE49-F238E27FC236}">
                  <a16:creationId xmlns:a16="http://schemas.microsoft.com/office/drawing/2014/main" id="{EEB84695-C400-462D-9E67-3C927980639D}"/>
                </a:ext>
              </a:extLst>
            </p:cNvPr>
            <p:cNvSpPr/>
            <p:nvPr/>
          </p:nvSpPr>
          <p:spPr bwMode="auto">
            <a:xfrm>
              <a:off x="4088888" y="3152034"/>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45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32" name="Google Shape;349;p23">
              <a:extLst>
                <a:ext uri="{FF2B5EF4-FFF2-40B4-BE49-F238E27FC236}">
                  <a16:creationId xmlns:a16="http://schemas.microsoft.com/office/drawing/2014/main" id="{2542F204-14E0-44AD-9967-6BAA1C72D25C}"/>
                </a:ext>
              </a:extLst>
            </p:cNvPr>
            <p:cNvSpPr txBox="1"/>
            <p:nvPr/>
          </p:nvSpPr>
          <p:spPr>
            <a:xfrm>
              <a:off x="1391928" y="4766258"/>
              <a:ext cx="2981881" cy="287997"/>
            </a:xfrm>
            <a:prstGeom prst="roundRect">
              <a:avLst>
                <a:gd name="adj" fmla="val 50000"/>
              </a:avLst>
            </a:prstGeom>
            <a:solidFill>
              <a:schemeClr val="bg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Break</a:t>
              </a:r>
            </a:p>
          </p:txBody>
        </p:sp>
        <p:sp>
          <p:nvSpPr>
            <p:cNvPr id="44" name="Oval 43">
              <a:extLst>
                <a:ext uri="{FF2B5EF4-FFF2-40B4-BE49-F238E27FC236}">
                  <a16:creationId xmlns:a16="http://schemas.microsoft.com/office/drawing/2014/main" id="{B3681CA7-4BE8-46DA-855A-C44CA5C145F8}"/>
                </a:ext>
              </a:extLst>
            </p:cNvPr>
            <p:cNvSpPr/>
            <p:nvPr/>
          </p:nvSpPr>
          <p:spPr bwMode="auto">
            <a:xfrm>
              <a:off x="4088888" y="476164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45" name="Google Shape;349;p23">
              <a:extLst>
                <a:ext uri="{FF2B5EF4-FFF2-40B4-BE49-F238E27FC236}">
                  <a16:creationId xmlns:a16="http://schemas.microsoft.com/office/drawing/2014/main" id="{3A3AD43A-F847-4DB7-B94D-8EC894AEE893}"/>
                </a:ext>
              </a:extLst>
            </p:cNvPr>
            <p:cNvSpPr txBox="1"/>
            <p:nvPr/>
          </p:nvSpPr>
          <p:spPr>
            <a:xfrm>
              <a:off x="1391928" y="436453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Settings + Part 1</a:t>
              </a:r>
            </a:p>
          </p:txBody>
        </p:sp>
        <p:sp>
          <p:nvSpPr>
            <p:cNvPr id="53" name="Oval 52">
              <a:extLst>
                <a:ext uri="{FF2B5EF4-FFF2-40B4-BE49-F238E27FC236}">
                  <a16:creationId xmlns:a16="http://schemas.microsoft.com/office/drawing/2014/main" id="{A78A0B8C-670F-4EBF-B3A5-EA4194B02DF7}"/>
                </a:ext>
              </a:extLst>
            </p:cNvPr>
            <p:cNvSpPr/>
            <p:nvPr/>
          </p:nvSpPr>
          <p:spPr bwMode="auto">
            <a:xfrm>
              <a:off x="4088888" y="436223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6" name="Google Shape;349;p23">
              <a:extLst>
                <a:ext uri="{FF2B5EF4-FFF2-40B4-BE49-F238E27FC236}">
                  <a16:creationId xmlns:a16="http://schemas.microsoft.com/office/drawing/2014/main" id="{25F95A70-0B6A-4E18-BE66-5DF8B0F3DAD7}"/>
                </a:ext>
              </a:extLst>
            </p:cNvPr>
            <p:cNvSpPr txBox="1"/>
            <p:nvPr/>
          </p:nvSpPr>
          <p:spPr>
            <a:xfrm>
              <a:off x="1391928" y="5167978"/>
              <a:ext cx="2981881" cy="287997"/>
            </a:xfrm>
            <a:prstGeom prst="roundRect">
              <a:avLst>
                <a:gd name="adj" fmla="val 50000"/>
              </a:avLst>
            </a:prstGeom>
            <a:solidFill>
              <a:schemeClr val="accent2"/>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000000"/>
                  </a:solidFill>
                  <a:effectLst/>
                  <a:uLnTx/>
                  <a:uFillTx/>
                  <a:latin typeface="Segoe UI"/>
                  <a:ea typeface="+mn-ea"/>
                  <a:cs typeface="+mn-cs"/>
                </a:rPr>
                <a:t>Microsoft Defender for Cloud Part 2</a:t>
              </a:r>
            </a:p>
          </p:txBody>
        </p:sp>
        <p:sp>
          <p:nvSpPr>
            <p:cNvPr id="54" name="Oval 53">
              <a:extLst>
                <a:ext uri="{FF2B5EF4-FFF2-40B4-BE49-F238E27FC236}">
                  <a16:creationId xmlns:a16="http://schemas.microsoft.com/office/drawing/2014/main" id="{250585CE-027A-4D4F-B3C3-0D4DFFD80976}"/>
                </a:ext>
              </a:extLst>
            </p:cNvPr>
            <p:cNvSpPr/>
            <p:nvPr/>
          </p:nvSpPr>
          <p:spPr bwMode="auto">
            <a:xfrm>
              <a:off x="4088888" y="516567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60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7" name="Google Shape;349;p23">
              <a:extLst>
                <a:ext uri="{FF2B5EF4-FFF2-40B4-BE49-F238E27FC236}">
                  <a16:creationId xmlns:a16="http://schemas.microsoft.com/office/drawing/2014/main" id="{ED0547D5-4FB0-4F06-9C51-312190FC5504}"/>
                </a:ext>
              </a:extLst>
            </p:cNvPr>
            <p:cNvSpPr txBox="1"/>
            <p:nvPr/>
          </p:nvSpPr>
          <p:spPr>
            <a:xfrm>
              <a:off x="1391928" y="5569698"/>
              <a:ext cx="2981881" cy="287997"/>
            </a:xfrm>
            <a:prstGeom prst="roundRect">
              <a:avLst>
                <a:gd name="adj" fmla="val 50000"/>
              </a:avLst>
            </a:prstGeom>
            <a:solidFill>
              <a:schemeClr val="accent3"/>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for Cloud</a:t>
              </a:r>
            </a:p>
          </p:txBody>
        </p:sp>
        <p:sp>
          <p:nvSpPr>
            <p:cNvPr id="55" name="Oval 54">
              <a:extLst>
                <a:ext uri="{FF2B5EF4-FFF2-40B4-BE49-F238E27FC236}">
                  <a16:creationId xmlns:a16="http://schemas.microsoft.com/office/drawing/2014/main" id="{8AD6028E-6FB9-45D3-BEA4-7C2EB8C469D6}"/>
                </a:ext>
              </a:extLst>
            </p:cNvPr>
            <p:cNvSpPr/>
            <p:nvPr/>
          </p:nvSpPr>
          <p:spPr bwMode="auto">
            <a:xfrm>
              <a:off x="4088888" y="556508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8" name="Google Shape;349;p23">
              <a:extLst>
                <a:ext uri="{FF2B5EF4-FFF2-40B4-BE49-F238E27FC236}">
                  <a16:creationId xmlns:a16="http://schemas.microsoft.com/office/drawing/2014/main" id="{02C0B7BC-CE11-45F1-BD01-9C58B006619E}"/>
                </a:ext>
              </a:extLst>
            </p:cNvPr>
            <p:cNvSpPr txBox="1"/>
            <p:nvPr/>
          </p:nvSpPr>
          <p:spPr>
            <a:xfrm>
              <a:off x="1391928" y="5971418"/>
              <a:ext cx="2981881" cy="287997"/>
            </a:xfrm>
            <a:prstGeom prst="roundRect">
              <a:avLst>
                <a:gd name="adj" fmla="val 50000"/>
              </a:avLst>
            </a:prstGeom>
            <a:solidFill>
              <a:schemeClr val="accent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Hands-on Lab: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Cloud Part 2</a:t>
              </a:r>
            </a:p>
          </p:txBody>
        </p:sp>
        <p:sp>
          <p:nvSpPr>
            <p:cNvPr id="56" name="Oval 55">
              <a:extLst>
                <a:ext uri="{FF2B5EF4-FFF2-40B4-BE49-F238E27FC236}">
                  <a16:creationId xmlns:a16="http://schemas.microsoft.com/office/drawing/2014/main" id="{651CEBE6-92C1-4ED2-B74B-7EB777C3465F}"/>
                </a:ext>
              </a:extLst>
            </p:cNvPr>
            <p:cNvSpPr/>
            <p:nvPr/>
          </p:nvSpPr>
          <p:spPr bwMode="auto">
            <a:xfrm>
              <a:off x="4081201" y="59691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90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29" name="Google Shape;349;p23">
              <a:extLst>
                <a:ext uri="{FF2B5EF4-FFF2-40B4-BE49-F238E27FC236}">
                  <a16:creationId xmlns:a16="http://schemas.microsoft.com/office/drawing/2014/main" id="{9A9F2ADF-DDDA-43CA-98AF-249A4874899B}"/>
                </a:ext>
              </a:extLst>
            </p:cNvPr>
            <p:cNvSpPr txBox="1"/>
            <p:nvPr/>
          </p:nvSpPr>
          <p:spPr>
            <a:xfrm>
              <a:off x="1391928" y="6373143"/>
              <a:ext cx="2981881" cy="287997"/>
            </a:xfrm>
            <a:prstGeom prst="roundRect">
              <a:avLst>
                <a:gd name="adj" fmla="val 50000"/>
              </a:avLst>
            </a:prstGeom>
            <a:solidFill>
              <a:schemeClr val="tx1"/>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Close</a:t>
              </a:r>
            </a:p>
          </p:txBody>
        </p:sp>
        <p:sp>
          <p:nvSpPr>
            <p:cNvPr id="57" name="Oval 56">
              <a:extLst>
                <a:ext uri="{FF2B5EF4-FFF2-40B4-BE49-F238E27FC236}">
                  <a16:creationId xmlns:a16="http://schemas.microsoft.com/office/drawing/2014/main" id="{42623678-C7E7-4CFF-AE90-319DDF2648D9}"/>
                </a:ext>
              </a:extLst>
            </p:cNvPr>
            <p:cNvSpPr/>
            <p:nvPr/>
          </p:nvSpPr>
          <p:spPr bwMode="auto">
            <a:xfrm>
              <a:off x="4089407" y="6370837"/>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sp>
          <p:nvSpPr>
            <p:cNvPr id="58" name="Right Brace 57">
              <a:extLst>
                <a:ext uri="{FF2B5EF4-FFF2-40B4-BE49-F238E27FC236}">
                  <a16:creationId xmlns:a16="http://schemas.microsoft.com/office/drawing/2014/main" id="{34205A5C-B2D9-4415-9E56-D368BE2784DB}"/>
                </a:ext>
              </a:extLst>
            </p:cNvPr>
            <p:cNvSpPr/>
            <p:nvPr/>
          </p:nvSpPr>
          <p:spPr>
            <a:xfrm>
              <a:off x="4432061" y="3979793"/>
              <a:ext cx="209614" cy="1072101"/>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ight Brace 58">
              <a:extLst>
                <a:ext uri="{FF2B5EF4-FFF2-40B4-BE49-F238E27FC236}">
                  <a16:creationId xmlns:a16="http://schemas.microsoft.com/office/drawing/2014/main" id="{C69D4AB3-8AB3-4F67-9ED3-8184A06CBCA7}"/>
                </a:ext>
              </a:extLst>
            </p:cNvPr>
            <p:cNvSpPr/>
            <p:nvPr/>
          </p:nvSpPr>
          <p:spPr>
            <a:xfrm>
              <a:off x="4430929" y="5969113"/>
              <a:ext cx="209614" cy="275802"/>
            </a:xfrm>
            <a:prstGeom prst="rightBrace">
              <a:avLst>
                <a:gd name="adj1" fmla="val 4923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688579EE-1EB0-4834-A85C-322A77F0AB20}"/>
                </a:ext>
              </a:extLst>
            </p:cNvPr>
            <p:cNvSpPr txBox="1"/>
            <p:nvPr/>
          </p:nvSpPr>
          <p:spPr>
            <a:xfrm>
              <a:off x="4750019" y="4423510"/>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61" name="TextBox 60">
              <a:extLst>
                <a:ext uri="{FF2B5EF4-FFF2-40B4-BE49-F238E27FC236}">
                  <a16:creationId xmlns:a16="http://schemas.microsoft.com/office/drawing/2014/main" id="{679B8ACA-691B-40BA-A17F-703056DA9581}"/>
                </a:ext>
              </a:extLst>
            </p:cNvPr>
            <p:cNvSpPr txBox="1"/>
            <p:nvPr/>
          </p:nvSpPr>
          <p:spPr>
            <a:xfrm>
              <a:off x="4750019" y="6017859"/>
              <a:ext cx="119081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Table Groups</a:t>
              </a:r>
            </a:p>
          </p:txBody>
        </p:sp>
        <p:sp>
          <p:nvSpPr>
            <p:cNvPr id="88" name="Google Shape;349;p23">
              <a:extLst>
                <a:ext uri="{FF2B5EF4-FFF2-40B4-BE49-F238E27FC236}">
                  <a16:creationId xmlns:a16="http://schemas.microsoft.com/office/drawing/2014/main" id="{DB0FEBEA-4DA6-4381-BC4C-9B7F42317B1C}"/>
                </a:ext>
              </a:extLst>
            </p:cNvPr>
            <p:cNvSpPr txBox="1"/>
            <p:nvPr/>
          </p:nvSpPr>
          <p:spPr>
            <a:xfrm>
              <a:off x="1391928" y="3962818"/>
              <a:ext cx="2981881" cy="287997"/>
            </a:xfrm>
            <a:prstGeom prst="roundRect">
              <a:avLst>
                <a:gd name="adj" fmla="val 50000"/>
              </a:avLst>
            </a:prstGeom>
            <a:solidFill>
              <a:srgbClr val="107C10"/>
            </a:solidFill>
            <a:ln w="3175">
              <a:noFill/>
            </a:ln>
          </p:spPr>
          <p:txBody>
            <a:bodyPr spcFirstLastPara="1" wrap="square" lIns="95975" tIns="95975" rIns="95975" bIns="959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Activity: Microsoft Defender </a:t>
              </a:r>
            </a:p>
            <a:p>
              <a:pPr marL="0" marR="0" lvl="0" indent="0" algn="ctr" defTabSz="914400" rtl="0" eaLnBrk="1" fontAlgn="auto" latinLnBrk="0" hangingPunct="1">
                <a:lnSpc>
                  <a:spcPct val="100000"/>
                </a:lnSpc>
                <a:spcBef>
                  <a:spcPts val="0"/>
                </a:spcBef>
                <a:spcAft>
                  <a:spcPts val="0"/>
                </a:spcAft>
                <a:buClr>
                  <a:srgbClr val="000000"/>
                </a:buClr>
                <a:buSzPts val="1866"/>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for </a:t>
              </a:r>
              <a:r>
                <a:rPr lang="en-US" sz="900" b="1" dirty="0">
                  <a:solidFill>
                    <a:srgbClr val="FFFFFF"/>
                  </a:solidFill>
                  <a:latin typeface="Segoe UI"/>
                </a:rPr>
                <a:t>Cloud </a:t>
              </a:r>
              <a:r>
                <a:rPr kumimoji="0" lang="en-US" sz="900" b="1" i="0" u="none" strike="noStrike" kern="1200" cap="none" spc="0" normalizeH="0" baseline="0" noProof="0" dirty="0">
                  <a:ln>
                    <a:noFill/>
                  </a:ln>
                  <a:solidFill>
                    <a:srgbClr val="FFFFFF"/>
                  </a:solidFill>
                  <a:effectLst/>
                  <a:uLnTx/>
                  <a:uFillTx/>
                  <a:latin typeface="Segoe UI"/>
                  <a:ea typeface="+mn-ea"/>
                  <a:cs typeface="+mn-cs"/>
                </a:rPr>
                <a:t>Onboarding </a:t>
              </a:r>
            </a:p>
          </p:txBody>
        </p:sp>
        <p:sp>
          <p:nvSpPr>
            <p:cNvPr id="89" name="Oval 88">
              <a:extLst>
                <a:ext uri="{FF2B5EF4-FFF2-40B4-BE49-F238E27FC236}">
                  <a16:creationId xmlns:a16="http://schemas.microsoft.com/office/drawing/2014/main" id="{AB1A999A-A057-4B14-863A-2F5325D1B999}"/>
                </a:ext>
              </a:extLst>
            </p:cNvPr>
            <p:cNvSpPr/>
            <p:nvPr/>
          </p:nvSpPr>
          <p:spPr bwMode="auto">
            <a:xfrm>
              <a:off x="4088888" y="3960512"/>
              <a:ext cx="292608" cy="29260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15</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min</a:t>
              </a:r>
            </a:p>
          </p:txBody>
        </p:sp>
      </p:grpSp>
    </p:spTree>
    <p:extLst>
      <p:ext uri="{BB962C8B-B14F-4D97-AF65-F5344CB8AC3E}">
        <p14:creationId xmlns:p14="http://schemas.microsoft.com/office/powerpoint/2010/main" val="33373874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Deployment is via Virtual Machine extensions. Once the extension is deployed, you can see if it exists, by navigating to the VM page of the Azure portal, and selecting “extensions”:</a:t>
            </a:r>
          </a:p>
          <a:p>
            <a:pPr>
              <a:lnSpc>
                <a:spcPct val="100000"/>
              </a:lnSpc>
              <a:spcAft>
                <a:spcPts val="1000"/>
              </a:spcAft>
            </a:pPr>
            <a:endParaRPr lang="en-US" sz="1800" dirty="0"/>
          </a:p>
          <a:p>
            <a:pPr>
              <a:lnSpc>
                <a:spcPct val="100000"/>
              </a:lnSpc>
              <a:spcAft>
                <a:spcPts val="1000"/>
              </a:spcAft>
            </a:pPr>
            <a:r>
              <a:rPr lang="en-US" sz="1800" dirty="0"/>
              <a:t>On Windows, the extension is called “</a:t>
            </a:r>
            <a:r>
              <a:rPr lang="en-US" sz="1800" dirty="0" err="1"/>
              <a:t>WindowsAgent.AzureSecurityCenter</a:t>
            </a:r>
            <a:r>
              <a:rPr lang="en-US" sz="1800" dirty="0"/>
              <a:t>” and the provider name is "Qualys”</a:t>
            </a:r>
          </a:p>
          <a:p>
            <a:pPr>
              <a:lnSpc>
                <a:spcPct val="100000"/>
              </a:lnSpc>
              <a:spcAft>
                <a:spcPts val="1000"/>
              </a:spcAft>
            </a:pPr>
            <a:r>
              <a:rPr lang="en-US" sz="1800" dirty="0"/>
              <a:t>On Linux, the extension is called </a:t>
            </a:r>
            <a:r>
              <a:rPr lang="en-US" sz="1800" dirty="0" err="1"/>
              <a:t>LinuxAgent.AzureSecurityCenter</a:t>
            </a:r>
            <a:r>
              <a:rPr lang="en-US" sz="1800" dirty="0"/>
              <a:t> and the provider name is "Qualys”</a:t>
            </a:r>
          </a:p>
        </p:txBody>
      </p:sp>
      <p:pic>
        <p:nvPicPr>
          <p:cNvPr id="11266" name="Picture 2" descr="thumbnail image 5 of blog post titled &#10; &#10; &#10;  &#10; &#10; &#10; &#10;    &#10;  &#10;   &#10;    &#10;      &#10;       Built-in vulnerability assessment for VMs in Azure Security Center&#10;       &#10;      &#10;     &#10;   &#10;  &#10; &#10;   &#10; &#10; &#10; &#10; &#10; &#10;">
            <a:extLst>
              <a:ext uri="{FF2B5EF4-FFF2-40B4-BE49-F238E27FC236}">
                <a16:creationId xmlns:a16="http://schemas.microsoft.com/office/drawing/2014/main" id="{E2FE09A4-AA36-4318-A494-E40A4D8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72" y="3831556"/>
            <a:ext cx="95154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793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gathered data collected by the agent includes many things for the baseline snapshot like network posture, operating system version, open ports, installed software, registry info, what patches are installed, environment variables, and metadata associated with files. </a:t>
            </a:r>
          </a:p>
          <a:p>
            <a:pPr>
              <a:lnSpc>
                <a:spcPct val="100000"/>
              </a:lnSpc>
              <a:spcAft>
                <a:spcPts val="1000"/>
              </a:spcAft>
            </a:pPr>
            <a:r>
              <a:rPr lang="en-US" sz="1800" dirty="0"/>
              <a:t>The agent stores a snapshot on the agent host to quickly determine differences to the host metadata it collects. </a:t>
            </a:r>
          </a:p>
          <a:p>
            <a:pPr>
              <a:lnSpc>
                <a:spcPct val="100000"/>
              </a:lnSpc>
              <a:spcAft>
                <a:spcPts val="1000"/>
              </a:spcAft>
            </a:pPr>
            <a:r>
              <a:rPr lang="en-US" sz="1800" dirty="0"/>
              <a:t>Such scans occur every 4 hours and are performed per VM, where artifacts are collected and sent for analysis to the Qualys Cloud service in the defined region. </a:t>
            </a:r>
          </a:p>
          <a:p>
            <a:pPr>
              <a:lnSpc>
                <a:spcPct val="100000"/>
              </a:lnSpc>
              <a:spcAft>
                <a:spcPts val="1000"/>
              </a:spcAft>
            </a:pPr>
            <a:r>
              <a:rPr lang="en-US" sz="1800" dirty="0"/>
              <a:t>For virtual machines created within European regions, the gathered information is sent securely to Qualys Cloud Service in the Netherlands. </a:t>
            </a:r>
          </a:p>
          <a:p>
            <a:pPr>
              <a:lnSpc>
                <a:spcPct val="100000"/>
              </a:lnSpc>
              <a:spcAft>
                <a:spcPts val="1000"/>
              </a:spcAft>
            </a:pPr>
            <a:r>
              <a:rPr lang="en-US" sz="1800" dirty="0"/>
              <a:t>For all non-EU resources, data is sent for processing in the Qualys Cloud Service in the US.</a:t>
            </a:r>
          </a:p>
          <a:p>
            <a:pPr>
              <a:lnSpc>
                <a:spcPct val="100000"/>
              </a:lnSpc>
              <a:spcAft>
                <a:spcPts val="1000"/>
              </a:spcAft>
            </a:pPr>
            <a:endParaRPr lang="en-US" sz="1800" dirty="0"/>
          </a:p>
          <a:p>
            <a:pPr>
              <a:lnSpc>
                <a:spcPct val="100000"/>
              </a:lnSpc>
              <a:spcAft>
                <a:spcPts val="1000"/>
              </a:spcAft>
            </a:pPr>
            <a:r>
              <a:rPr lang="en-US" sz="1800" dirty="0"/>
              <a:t>The sent artifacts are considered as metadata and the same as the ones collected by Qualys’ standalone cloud agent - Microsoft doesn't share customer details or any sensitive data with Qualys.</a:t>
            </a:r>
          </a:p>
        </p:txBody>
      </p:sp>
    </p:spTree>
    <p:extLst>
      <p:ext uri="{BB962C8B-B14F-4D97-AF65-F5344CB8AC3E}">
        <p14:creationId xmlns:p14="http://schemas.microsoft.com/office/powerpoint/2010/main" val="1556812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Findings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monitor vulnerabilities on your virtual machines as discovered by the ASC vulnerability scanner using a recommendation named “Vulnerabilities in virtual machines should be remediated” found under the recommendations list. </a:t>
            </a:r>
          </a:p>
          <a:p>
            <a:pPr>
              <a:lnSpc>
                <a:spcPct val="100000"/>
              </a:lnSpc>
              <a:spcAft>
                <a:spcPts val="1000"/>
              </a:spcAft>
            </a:pPr>
            <a:r>
              <a:rPr lang="en-US" sz="1800" dirty="0"/>
              <a:t>This recommendation is divided to the affected resources and security checks (also known as nested recommendations or sub-assessments).</a:t>
            </a:r>
          </a:p>
        </p:txBody>
      </p:sp>
      <p:pic>
        <p:nvPicPr>
          <p:cNvPr id="12290" name="Picture 2" descr="thumbnail image 7 of blog post titled &#10; &#10; &#10;  &#10; &#10; &#10; &#10;    &#10;  &#10;   &#10;    &#10;      &#10;       Built-in vulnerability assessment for VMs in Azure Security Center&#10;       &#10;      &#10;     &#10;   &#10;  &#10; &#10;   &#10; &#10; &#10; &#10; &#10; &#10;">
            <a:extLst>
              <a:ext uri="{FF2B5EF4-FFF2-40B4-BE49-F238E27FC236}">
                <a16:creationId xmlns:a16="http://schemas.microsoft.com/office/drawing/2014/main" id="{0EF0355F-4212-4736-AEAA-690421E4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51" y="2866621"/>
            <a:ext cx="5659354" cy="34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786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Both agent and extension logs can be used during troubleshooting. However, Windows and Linux logs can be found in different places. </a:t>
            </a:r>
          </a:p>
          <a:p>
            <a:pPr>
              <a:lnSpc>
                <a:spcPct val="100000"/>
              </a:lnSpc>
              <a:spcAft>
                <a:spcPts val="1000"/>
              </a:spcAft>
            </a:pPr>
            <a:r>
              <a:rPr lang="en-US" sz="1800" b="1" dirty="0"/>
              <a:t>Windows:</a:t>
            </a:r>
          </a:p>
          <a:p>
            <a:pPr>
              <a:lnSpc>
                <a:spcPct val="100000"/>
              </a:lnSpc>
              <a:spcAft>
                <a:spcPts val="1000"/>
              </a:spcAft>
            </a:pPr>
            <a:r>
              <a:rPr lang="en-US" sz="1800" dirty="0"/>
              <a:t>Qualys extension:</a:t>
            </a:r>
          </a:p>
          <a:p>
            <a:pPr>
              <a:lnSpc>
                <a:spcPct val="100000"/>
              </a:lnSpc>
              <a:spcAft>
                <a:spcPts val="1000"/>
              </a:spcAft>
            </a:pPr>
            <a:r>
              <a:rPr lang="en-US" sz="1800" dirty="0"/>
              <a:t>C:\Qualys.WindowsAgent.AzureSecurityCenter</a:t>
            </a:r>
          </a:p>
          <a:p>
            <a:pPr>
              <a:lnSpc>
                <a:spcPct val="100000"/>
              </a:lnSpc>
              <a:spcAft>
                <a:spcPts val="1000"/>
              </a:spcAft>
            </a:pPr>
            <a:r>
              <a:rPr lang="en-US" sz="1800" dirty="0"/>
              <a:t>C:\WindowsAzure\Logs\Plugins\Qualys.WindowsAgent.AzureSecurityCenter</a:t>
            </a:r>
          </a:p>
          <a:p>
            <a:pPr>
              <a:lnSpc>
                <a:spcPct val="100000"/>
              </a:lnSpc>
              <a:spcAft>
                <a:spcPts val="1000"/>
              </a:spcAft>
            </a:pPr>
            <a:r>
              <a:rPr lang="en-US" sz="1800" dirty="0"/>
              <a:t>Qualys agent:</a:t>
            </a:r>
          </a:p>
          <a:p>
            <a:pPr>
              <a:lnSpc>
                <a:spcPct val="100000"/>
              </a:lnSpc>
              <a:spcAft>
                <a:spcPts val="1000"/>
              </a:spcAft>
            </a:pPr>
            <a:r>
              <a:rPr lang="en-US" sz="1800" dirty="0"/>
              <a:t>%</a:t>
            </a:r>
            <a:r>
              <a:rPr lang="en-US" sz="1800" dirty="0" err="1"/>
              <a:t>ProgramData</a:t>
            </a:r>
            <a:r>
              <a:rPr lang="en-US" sz="1800" dirty="0"/>
              <a:t>%\Qualys\</a:t>
            </a:r>
            <a:r>
              <a:rPr lang="en-US" sz="1800" dirty="0" err="1"/>
              <a:t>QualysAgent</a:t>
            </a:r>
            <a:endParaRPr lang="en-US" sz="1800" dirty="0"/>
          </a:p>
          <a:p>
            <a:pPr>
              <a:lnSpc>
                <a:spcPct val="100000"/>
              </a:lnSpc>
              <a:spcAft>
                <a:spcPts val="1000"/>
              </a:spcAft>
            </a:pPr>
            <a:r>
              <a:rPr lang="en-US" sz="1800" b="1" dirty="0"/>
              <a:t>Linux:</a:t>
            </a:r>
          </a:p>
          <a:p>
            <a:pPr>
              <a:lnSpc>
                <a:spcPct val="100000"/>
              </a:lnSpc>
              <a:spcAft>
                <a:spcPts val="1000"/>
              </a:spcAft>
            </a:pPr>
            <a:r>
              <a:rPr lang="en-US" sz="1800" dirty="0"/>
              <a:t>Qualys extension:</a:t>
            </a:r>
          </a:p>
          <a:p>
            <a:pPr>
              <a:lnSpc>
                <a:spcPct val="100000"/>
              </a:lnSpc>
              <a:spcAft>
                <a:spcPts val="1000"/>
              </a:spcAft>
            </a:pPr>
            <a:r>
              <a:rPr lang="en-US" sz="1800" dirty="0"/>
              <a:t>/var/log/azure/</a:t>
            </a:r>
            <a:r>
              <a:rPr lang="en-US" sz="1800" dirty="0" err="1"/>
              <a:t>Qualys.LinuxAgent.AzureSecurityCenter</a:t>
            </a:r>
            <a:endParaRPr lang="en-US" sz="1800" dirty="0"/>
          </a:p>
          <a:p>
            <a:pPr>
              <a:lnSpc>
                <a:spcPct val="100000"/>
              </a:lnSpc>
              <a:spcAft>
                <a:spcPts val="1000"/>
              </a:spcAft>
            </a:pPr>
            <a:r>
              <a:rPr lang="en-US" sz="1800" dirty="0"/>
              <a:t>Qualys agent:</a:t>
            </a:r>
          </a:p>
          <a:p>
            <a:pPr>
              <a:lnSpc>
                <a:spcPct val="100000"/>
              </a:lnSpc>
              <a:spcAft>
                <a:spcPts val="1000"/>
              </a:spcAft>
            </a:pPr>
            <a:r>
              <a:rPr lang="en-US" sz="1800" dirty="0"/>
              <a:t>/var/log/</a:t>
            </a:r>
            <a:r>
              <a:rPr lang="en-US" sz="1800" dirty="0" err="1"/>
              <a:t>qualys</a:t>
            </a:r>
            <a:r>
              <a:rPr lang="en-US" sz="1800" dirty="0"/>
              <a:t>/qualys-cloud-agent.log</a:t>
            </a:r>
          </a:p>
        </p:txBody>
      </p:sp>
    </p:spTree>
    <p:extLst>
      <p:ext uri="{BB962C8B-B14F-4D97-AF65-F5344CB8AC3E}">
        <p14:creationId xmlns:p14="http://schemas.microsoft.com/office/powerpoint/2010/main" val="33239220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Advanced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Qualys assessment and sub-assessments (security checks) are stored and available for query in Azure Resource Graph (ARG) as well as through the API.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Moreover, you can also build and customize your own dashboards using Azure Monitor workbooks and create such dashboard for more insights. </a:t>
            </a:r>
          </a:p>
          <a:p>
            <a:pPr marL="285750" indent="-285750">
              <a:lnSpc>
                <a:spcPct val="100000"/>
              </a:lnSpc>
              <a:spcAft>
                <a:spcPts val="1000"/>
              </a:spcAft>
              <a:buFont typeface="Arial" panose="020B0604020202020204" pitchFamily="34" charset="0"/>
              <a:buChar char="•"/>
            </a:pPr>
            <a:r>
              <a:rPr lang="en-US" sz="1800" dirty="0"/>
              <a:t>You can easily deploy a Qualys dashboard leveraging ARG queries and workbooks which is available . </a:t>
            </a:r>
          </a:p>
          <a:p>
            <a:pPr marL="285750" indent="-285750">
              <a:lnSpc>
                <a:spcPct val="100000"/>
              </a:lnSpc>
              <a:spcAft>
                <a:spcPts val="1000"/>
              </a:spcAft>
              <a:buFont typeface="Arial" panose="020B0604020202020204" pitchFamily="34" charset="0"/>
              <a:buChar char="•"/>
            </a:pPr>
            <a:r>
              <a:rPr lang="en-US" sz="1800" dirty="0"/>
              <a:t>Use the Continuous Export feature to send nested </a:t>
            </a:r>
            <a:br>
              <a:rPr lang="en-US" sz="1800" dirty="0"/>
            </a:br>
            <a:r>
              <a:rPr lang="en-US" sz="1800" dirty="0"/>
              <a:t>recommendations for Qualys into Event Hub or </a:t>
            </a:r>
            <a:br>
              <a:rPr lang="en-US" sz="1800" dirty="0"/>
            </a:br>
            <a:r>
              <a:rPr lang="en-US" sz="1800" dirty="0"/>
              <a:t>Log Analytics workspaces.</a:t>
            </a:r>
          </a:p>
        </p:txBody>
      </p:sp>
      <p:pic>
        <p:nvPicPr>
          <p:cNvPr id="4" name="Picture 3">
            <a:extLst>
              <a:ext uri="{FF2B5EF4-FFF2-40B4-BE49-F238E27FC236}">
                <a16:creationId xmlns:a16="http://schemas.microsoft.com/office/drawing/2014/main" id="{20AADF7C-E0B9-441D-9BCF-2C8F2BF94376}"/>
              </a:ext>
            </a:extLst>
          </p:cNvPr>
          <p:cNvPicPr>
            <a:picLocks noChangeAspect="1"/>
          </p:cNvPicPr>
          <p:nvPr/>
        </p:nvPicPr>
        <p:blipFill>
          <a:blip r:embed="rId3"/>
          <a:stretch>
            <a:fillRect/>
          </a:stretch>
        </p:blipFill>
        <p:spPr>
          <a:xfrm>
            <a:off x="6477258" y="3429000"/>
            <a:ext cx="3978707" cy="2590409"/>
          </a:xfrm>
          <a:prstGeom prst="rect">
            <a:avLst/>
          </a:prstGeom>
        </p:spPr>
      </p:pic>
    </p:spTree>
    <p:extLst>
      <p:ext uri="{BB962C8B-B14F-4D97-AF65-F5344CB8AC3E}">
        <p14:creationId xmlns:p14="http://schemas.microsoft.com/office/powerpoint/2010/main" val="33959098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Microsoft Defender vs </a:t>
            </a:r>
            <a:r>
              <a:rPr lang="en-US" dirty="0" err="1"/>
              <a:t>Qualsys</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is developing a world-class vulnerability management service with the Microsoft Defender for Endpoint's Threat &amp; Vulnerability Management solution, built into Windows.</a:t>
            </a:r>
          </a:p>
          <a:p>
            <a:pPr>
              <a:lnSpc>
                <a:spcPct val="100000"/>
              </a:lnSpc>
              <a:spcAft>
                <a:spcPts val="1000"/>
              </a:spcAft>
            </a:pPr>
            <a:endParaRPr lang="en-US" sz="1800" dirty="0"/>
          </a:p>
          <a:p>
            <a:pPr>
              <a:lnSpc>
                <a:spcPct val="100000"/>
              </a:lnSpc>
              <a:spcAft>
                <a:spcPts val="1000"/>
              </a:spcAft>
            </a:pPr>
            <a:r>
              <a:rPr lang="en-US" sz="1800" dirty="0"/>
              <a:t>Today, Azure Security Center’s integrated vulnerability assessment extension is powered by Qualys. The extension also benefits from Qualys's own knowledge of vulnerabilities that don't yet have CVEs.</a:t>
            </a:r>
            <a:endParaRPr lang="en-US" sz="1800" b="1" dirty="0"/>
          </a:p>
        </p:txBody>
      </p:sp>
      <p:pic>
        <p:nvPicPr>
          <p:cNvPr id="4" name="Picture 3">
            <a:extLst>
              <a:ext uri="{FF2B5EF4-FFF2-40B4-BE49-F238E27FC236}">
                <a16:creationId xmlns:a16="http://schemas.microsoft.com/office/drawing/2014/main" id="{BD3F681A-0F13-4162-A3AF-5BC594C0F551}"/>
              </a:ext>
            </a:extLst>
          </p:cNvPr>
          <p:cNvPicPr>
            <a:picLocks noChangeAspect="1"/>
          </p:cNvPicPr>
          <p:nvPr/>
        </p:nvPicPr>
        <p:blipFill>
          <a:blip r:embed="rId3"/>
          <a:stretch>
            <a:fillRect/>
          </a:stretch>
        </p:blipFill>
        <p:spPr>
          <a:xfrm>
            <a:off x="2101920" y="3115238"/>
            <a:ext cx="7439646" cy="2910773"/>
          </a:xfrm>
          <a:prstGeom prst="rect">
            <a:avLst/>
          </a:prstGeom>
        </p:spPr>
      </p:pic>
    </p:spTree>
    <p:extLst>
      <p:ext uri="{BB962C8B-B14F-4D97-AF65-F5344CB8AC3E}">
        <p14:creationId xmlns:p14="http://schemas.microsoft.com/office/powerpoint/2010/main" val="24230008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43130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58138" cy="758022"/>
          </a:xfrm>
        </p:spPr>
        <p:txBody>
          <a:bodyPr/>
          <a:lstStyle/>
          <a:p>
            <a:r>
              <a:rPr lang="en-US" dirty="0"/>
              <a:t>Microsoft Defender for Cloud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65336" y="1219821"/>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1109782" y="3708352"/>
            <a:ext cx="9430666" cy="2560686"/>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Database Types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supported for </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Azure SQL Database</a:t>
            </a:r>
          </a:p>
          <a:p>
            <a:pPr marL="285750" indent="-285750">
              <a:lnSpc>
                <a:spcPct val="100000"/>
              </a:lnSpc>
              <a:spcAft>
                <a:spcPts val="1000"/>
              </a:spcAft>
              <a:buFont typeface="Arial" panose="020B0604020202020204" pitchFamily="34" charset="0"/>
              <a:buChar char="•"/>
            </a:pPr>
            <a:r>
              <a:rPr lang="en-US" sz="1800" dirty="0"/>
              <a:t>Azure SQL Managed Instance</a:t>
            </a:r>
          </a:p>
          <a:p>
            <a:pPr marL="285750" indent="-285750">
              <a:lnSpc>
                <a:spcPct val="100000"/>
              </a:lnSpc>
              <a:spcAft>
                <a:spcPts val="1000"/>
              </a:spcAft>
              <a:buFont typeface="Arial" panose="020B0604020202020204" pitchFamily="34" charset="0"/>
              <a:buChar char="•"/>
            </a:pPr>
            <a:r>
              <a:rPr lang="en-US" sz="1800" dirty="0"/>
              <a:t>Azure Synapse Analytics</a:t>
            </a:r>
          </a:p>
        </p:txBody>
      </p:sp>
    </p:spTree>
    <p:extLst>
      <p:ext uri="{BB962C8B-B14F-4D97-AF65-F5344CB8AC3E}">
        <p14:creationId xmlns:p14="http://schemas.microsoft.com/office/powerpoint/2010/main" val="27962530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2C0F-0333-4A6F-8AD1-1A2BF63D3F08}"/>
              </a:ext>
            </a:extLst>
          </p:cNvPr>
          <p:cNvSpPr>
            <a:spLocks noGrp="1"/>
          </p:cNvSpPr>
          <p:nvPr>
            <p:ph type="title"/>
          </p:nvPr>
        </p:nvSpPr>
        <p:spPr>
          <a:xfrm>
            <a:off x="585216" y="2537210"/>
            <a:ext cx="9144000" cy="997196"/>
          </a:xfrm>
        </p:spPr>
        <p:txBody>
          <a:bodyPr/>
          <a:lstStyle/>
          <a:p>
            <a:r>
              <a:rPr lang="en-US" dirty="0"/>
              <a:t>Microsoft Defender for Cloud (Security Center)</a:t>
            </a:r>
          </a:p>
        </p:txBody>
      </p:sp>
    </p:spTree>
    <p:extLst>
      <p:ext uri="{BB962C8B-B14F-4D97-AF65-F5344CB8AC3E}">
        <p14:creationId xmlns:p14="http://schemas.microsoft.com/office/powerpoint/2010/main" val="382356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750411" cy="502447"/>
          </a:xfrm>
        </p:spPr>
        <p:txBody>
          <a:bodyPr/>
          <a:lstStyle/>
          <a:p>
            <a:pPr>
              <a:lnSpc>
                <a:spcPct val="100000"/>
              </a:lnSpc>
              <a:spcAft>
                <a:spcPts val="1000"/>
              </a:spcAft>
            </a:pPr>
            <a:r>
              <a:rPr lang="en-US" sz="1800" dirty="0"/>
              <a:t>Vulnerability assessment is a scanning service built into Azure SQL Database. The service employs a knowledge base of rules that flag security vulnerabilities. It highlights deviations from best practices, such as misconfigurations, excessive permissions, and unprotected sensitive data.</a:t>
            </a:r>
          </a:p>
          <a:p>
            <a:pPr>
              <a:lnSpc>
                <a:spcPct val="100000"/>
              </a:lnSpc>
              <a:spcAft>
                <a:spcPts val="1000"/>
              </a:spcAft>
            </a:pPr>
            <a:endParaRPr lang="en-US" sz="1800" dirty="0"/>
          </a:p>
          <a:p>
            <a:pPr>
              <a:lnSpc>
                <a:spcPct val="100000"/>
              </a:lnSpc>
              <a:spcAft>
                <a:spcPts val="1000"/>
              </a:spcAft>
            </a:pPr>
            <a:r>
              <a:rPr lang="en-US" sz="1800" dirty="0"/>
              <a:t>The rules are based on Microsoft's best practices and focus on the security issues that present the biggest risks to your database and its valuable data. They cover database-level issues and server-level security issues, like server firewall settings and server-level permissions.</a:t>
            </a:r>
          </a:p>
          <a:p>
            <a:pPr>
              <a:lnSpc>
                <a:spcPct val="100000"/>
              </a:lnSpc>
              <a:spcAft>
                <a:spcPts val="1000"/>
              </a:spcAft>
            </a:pPr>
            <a:endParaRPr lang="en-US" sz="1800" dirty="0"/>
          </a:p>
        </p:txBody>
      </p:sp>
      <p:pic>
        <p:nvPicPr>
          <p:cNvPr id="18434" name="Picture 2" descr="Configuring the SQL vulnerability assessment scans">
            <a:extLst>
              <a:ext uri="{FF2B5EF4-FFF2-40B4-BE49-F238E27FC236}">
                <a16:creationId xmlns:a16="http://schemas.microsoft.com/office/drawing/2014/main" id="{95DE7918-0626-421B-A8A4-81BEF7DD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50" y="865043"/>
            <a:ext cx="3607050" cy="523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899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Residency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queries the SQL server using publicly available queries under Security Center recommendations for SQL Vulnerability Assessment, and stores the query results. </a:t>
            </a:r>
          </a:p>
          <a:p>
            <a:pPr>
              <a:lnSpc>
                <a:spcPct val="100000"/>
              </a:lnSpc>
              <a:spcAft>
                <a:spcPts val="1000"/>
              </a:spcAft>
            </a:pPr>
            <a:endParaRPr lang="en-US" sz="1800" dirty="0"/>
          </a:p>
          <a:p>
            <a:pPr>
              <a:lnSpc>
                <a:spcPct val="100000"/>
              </a:lnSpc>
              <a:spcAft>
                <a:spcPts val="1000"/>
              </a:spcAft>
            </a:pPr>
            <a:r>
              <a:rPr lang="en-US" sz="1800" dirty="0"/>
              <a:t>SQL Vulnerability Assessment data is stored in the location of the Log Analytics workspace that the machine is connected to. </a:t>
            </a:r>
          </a:p>
          <a:p>
            <a:pPr>
              <a:lnSpc>
                <a:spcPct val="100000"/>
              </a:lnSpc>
              <a:spcAft>
                <a:spcPts val="1000"/>
              </a:spcAft>
            </a:pPr>
            <a:endParaRPr lang="en-US" sz="1800" dirty="0"/>
          </a:p>
          <a:p>
            <a:pPr>
              <a:lnSpc>
                <a:spcPct val="100000"/>
              </a:lnSpc>
              <a:spcAft>
                <a:spcPts val="1000"/>
              </a:spcAft>
            </a:pPr>
            <a:r>
              <a:rPr lang="en-US" sz="1800" dirty="0"/>
              <a:t>For example, if the user connects a SQL Virtual Machine to a Log Analytics workspace in West Europe, the results will be stored in West Europe. This data will be collected only if the SQL Vulnerability Assessment solution is enabled on the Log Analytics workspace.</a:t>
            </a:r>
          </a:p>
          <a:p>
            <a:pPr>
              <a:lnSpc>
                <a:spcPct val="100000"/>
              </a:lnSpc>
              <a:spcAft>
                <a:spcPts val="1000"/>
              </a:spcAft>
            </a:pPr>
            <a:endParaRPr lang="en-US" sz="1800" dirty="0"/>
          </a:p>
          <a:p>
            <a:pPr>
              <a:lnSpc>
                <a:spcPct val="100000"/>
              </a:lnSpc>
              <a:spcAft>
                <a:spcPts val="1000"/>
              </a:spcAft>
            </a:pPr>
            <a:r>
              <a:rPr lang="en-US" sz="1800" dirty="0"/>
              <a:t>SQL Vulnerability Assessment allows you to specify the region where your data will be stored by choosing the Log Analytics workspace location. Microsoft may replicate to other regions for data resiliency, but Microsoft does not replicate data outside the geography.</a:t>
            </a:r>
          </a:p>
          <a:p>
            <a:pPr>
              <a:lnSpc>
                <a:spcPct val="100000"/>
              </a:lnSpc>
              <a:spcAft>
                <a:spcPts val="1000"/>
              </a:spcAft>
            </a:pPr>
            <a:endParaRPr lang="en-US" sz="1800" dirty="0"/>
          </a:p>
        </p:txBody>
      </p:sp>
    </p:spTree>
    <p:extLst>
      <p:ext uri="{BB962C8B-B14F-4D97-AF65-F5344CB8AC3E}">
        <p14:creationId xmlns:p14="http://schemas.microsoft.com/office/powerpoint/2010/main" val="41553458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Results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Results of the scan include actionable steps to resolve each issue and provide customized remediation scripts where applicable. </a:t>
            </a:r>
          </a:p>
          <a:p>
            <a:pPr>
              <a:lnSpc>
                <a:spcPct val="100000"/>
              </a:lnSpc>
              <a:spcAft>
                <a:spcPts val="1000"/>
              </a:spcAft>
            </a:pPr>
            <a:endParaRPr lang="en-US" sz="1800" dirty="0"/>
          </a:p>
          <a:p>
            <a:pPr>
              <a:lnSpc>
                <a:spcPct val="100000"/>
              </a:lnSpc>
              <a:spcAft>
                <a:spcPts val="1000"/>
              </a:spcAft>
            </a:pPr>
            <a:r>
              <a:rPr lang="en-US" sz="1800" dirty="0"/>
              <a:t>You can customize an assessment report for your environment by setting an acceptable baseline for:</a:t>
            </a:r>
          </a:p>
          <a:p>
            <a:pPr>
              <a:lnSpc>
                <a:spcPct val="100000"/>
              </a:lnSpc>
              <a:spcAft>
                <a:spcPts val="1000"/>
              </a:spcAft>
            </a:pPr>
            <a:endParaRPr lang="en-US" sz="1800" dirty="0"/>
          </a:p>
          <a:p>
            <a:pPr marL="285750" indent="-285750">
              <a:lnSpc>
                <a:spcPct val="100000"/>
              </a:lnSpc>
              <a:spcAft>
                <a:spcPts val="1000"/>
              </a:spcAft>
              <a:buFont typeface="Arial" panose="020B0604020202020204" pitchFamily="34" charset="0"/>
              <a:buChar char="•"/>
            </a:pPr>
            <a:r>
              <a:rPr lang="en-US" sz="1800" dirty="0"/>
              <a:t>Permission configurations</a:t>
            </a:r>
          </a:p>
          <a:p>
            <a:pPr marL="285750" indent="-285750">
              <a:lnSpc>
                <a:spcPct val="100000"/>
              </a:lnSpc>
              <a:spcAft>
                <a:spcPts val="1000"/>
              </a:spcAft>
              <a:buFont typeface="Arial" panose="020B0604020202020204" pitchFamily="34" charset="0"/>
              <a:buChar char="•"/>
            </a:pPr>
            <a:r>
              <a:rPr lang="en-US" sz="1800" dirty="0"/>
              <a:t>Feature configurations</a:t>
            </a:r>
          </a:p>
          <a:p>
            <a:pPr marL="285750" indent="-285750">
              <a:lnSpc>
                <a:spcPct val="100000"/>
              </a:lnSpc>
              <a:spcAft>
                <a:spcPts val="1000"/>
              </a:spcAft>
              <a:buFont typeface="Arial" panose="020B0604020202020204" pitchFamily="34" charset="0"/>
              <a:buChar char="•"/>
            </a:pPr>
            <a:r>
              <a:rPr lang="en-US" sz="1800" dirty="0"/>
              <a:t>Database settings</a:t>
            </a:r>
          </a:p>
        </p:txBody>
      </p:sp>
    </p:spTree>
    <p:extLst>
      <p:ext uri="{BB962C8B-B14F-4D97-AF65-F5344CB8AC3E}">
        <p14:creationId xmlns:p14="http://schemas.microsoft.com/office/powerpoint/2010/main" val="30768637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Storage Account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storage account in which vulnerability assessment scan results are saved must meet the following requirements. If any of these requirements aren't met, saving changes to vulnerability assessment settings fails:</a:t>
            </a:r>
          </a:p>
          <a:p>
            <a:pPr>
              <a:lnSpc>
                <a:spcPct val="100000"/>
              </a:lnSpc>
              <a:spcAft>
                <a:spcPts val="1000"/>
              </a:spcAft>
            </a:pPr>
            <a:r>
              <a:rPr lang="en-US" sz="1800" dirty="0"/>
              <a:t>Type: StorageV2 (General Purpose V2) or Storage (General Purpose V1)</a:t>
            </a:r>
          </a:p>
          <a:p>
            <a:pPr>
              <a:lnSpc>
                <a:spcPct val="100000"/>
              </a:lnSpc>
              <a:spcAft>
                <a:spcPts val="1000"/>
              </a:spcAft>
            </a:pPr>
            <a:r>
              <a:rPr lang="en-US" sz="1800" dirty="0"/>
              <a:t>Performance: Standard (only)</a:t>
            </a:r>
          </a:p>
          <a:p>
            <a:pPr>
              <a:lnSpc>
                <a:spcPct val="100000"/>
              </a:lnSpc>
              <a:spcAft>
                <a:spcPts val="1000"/>
              </a:spcAft>
            </a:pPr>
            <a:r>
              <a:rPr lang="en-US" sz="1800" dirty="0"/>
              <a:t>Region: The storage must be in the same region as the instance of Azure SQL Server.</a:t>
            </a:r>
          </a:p>
          <a:p>
            <a:pPr>
              <a:lnSpc>
                <a:spcPct val="100000"/>
              </a:lnSpc>
              <a:spcAft>
                <a:spcPts val="1000"/>
              </a:spcAft>
            </a:pPr>
            <a:endParaRPr lang="en-US" sz="1800" dirty="0"/>
          </a:p>
          <a:p>
            <a:pPr>
              <a:lnSpc>
                <a:spcPct val="100000"/>
              </a:lnSpc>
              <a:spcAft>
                <a:spcPts val="1000"/>
              </a:spcAft>
            </a:pPr>
            <a:r>
              <a:rPr lang="en-US" sz="1800" dirty="0"/>
              <a:t>If you have configured your VA storage account to only be accessible by certain networks or services, you'll need to ensure that VA scans for your Azure SQL Database are able to store the scans on the storage account</a:t>
            </a:r>
          </a:p>
          <a:p>
            <a:pPr>
              <a:lnSpc>
                <a:spcPct val="100000"/>
              </a:lnSpc>
              <a:spcAft>
                <a:spcPts val="1000"/>
              </a:spcAft>
            </a:pPr>
            <a:endParaRPr lang="en-US" sz="1800" dirty="0"/>
          </a:p>
          <a:p>
            <a:pPr>
              <a:lnSpc>
                <a:spcPct val="100000"/>
              </a:lnSpc>
              <a:spcAft>
                <a:spcPts val="1000"/>
              </a:spcAft>
            </a:pPr>
            <a:r>
              <a:rPr lang="en-US" sz="1800" dirty="0"/>
              <a:t>Since Managed Instance is not a trusted Microsoft Service and has a different </a:t>
            </a:r>
            <a:r>
              <a:rPr lang="en-US" sz="1800" dirty="0" err="1"/>
              <a:t>VNet</a:t>
            </a:r>
            <a:r>
              <a:rPr lang="en-US" sz="1800" dirty="0"/>
              <a:t> from the storage account, executing a VA scan will result in an error unless you configure Service Endpoints for </a:t>
            </a:r>
            <a:r>
              <a:rPr lang="en-US" sz="1800" dirty="0" err="1"/>
              <a:t>ManagedInstance</a:t>
            </a:r>
            <a:r>
              <a:rPr lang="en-US" sz="1800" dirty="0"/>
              <a:t>.</a:t>
            </a:r>
          </a:p>
        </p:txBody>
      </p:sp>
    </p:spTree>
    <p:extLst>
      <p:ext uri="{BB962C8B-B14F-4D97-AF65-F5344CB8AC3E}">
        <p14:creationId xmlns:p14="http://schemas.microsoft.com/office/powerpoint/2010/main" val="254625155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Monitor Workbooks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4662932" cy="502447"/>
          </a:xfrm>
        </p:spPr>
        <p:txBody>
          <a:bodyPr/>
          <a:lstStyle/>
          <a:p>
            <a:pPr>
              <a:lnSpc>
                <a:spcPct val="100000"/>
              </a:lnSpc>
              <a:spcAft>
                <a:spcPts val="1000"/>
              </a:spcAft>
            </a:pPr>
            <a:r>
              <a:rPr lang="en-US" sz="1800" dirty="0"/>
              <a:t>Security Center's integrated Azure Monitor Workbooks gallery includes an interactive report of all findings from the vulnerability scanners for machines, containers in container registries, and SQL servers.</a:t>
            </a:r>
          </a:p>
        </p:txBody>
      </p:sp>
      <p:pic>
        <p:nvPicPr>
          <p:cNvPr id="20482" name="Picture 2" descr="Security Center's vulnerability assessment findings report">
            <a:extLst>
              <a:ext uri="{FF2B5EF4-FFF2-40B4-BE49-F238E27FC236}">
                <a16:creationId xmlns:a16="http://schemas.microsoft.com/office/drawing/2014/main" id="{F242B441-C31D-491C-974E-F61D108E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52" y="1129716"/>
            <a:ext cx="5589837" cy="492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1797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Assessment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rules are based on Microsoft's best practices and focus on the security issues that present the biggest risks to your database and its valuable data. </a:t>
            </a:r>
          </a:p>
          <a:p>
            <a:pPr>
              <a:lnSpc>
                <a:spcPct val="100000"/>
              </a:lnSpc>
              <a:spcAft>
                <a:spcPts val="1000"/>
              </a:spcAft>
            </a:pPr>
            <a:r>
              <a:rPr lang="en-US" sz="1800" dirty="0"/>
              <a:t>They cover both database-level issues as well as server-level security issues, like server firewall settings and server-level permissions. These rules also represent many of the requirements from various regulatory bodies to meet their compliance standards.</a:t>
            </a:r>
          </a:p>
          <a:p>
            <a:pPr>
              <a:lnSpc>
                <a:spcPct val="100000"/>
              </a:lnSpc>
              <a:spcAft>
                <a:spcPts val="1000"/>
              </a:spcAft>
            </a:pPr>
            <a:endParaRPr lang="en-US" sz="1800" dirty="0"/>
          </a:p>
          <a:p>
            <a:pPr>
              <a:lnSpc>
                <a:spcPct val="100000"/>
              </a:lnSpc>
              <a:spcAft>
                <a:spcPts val="1000"/>
              </a:spcAft>
            </a:pPr>
            <a:r>
              <a:rPr lang="en-US" sz="1800" dirty="0"/>
              <a:t>SQL Vulnerability Assessment rules have five categories:</a:t>
            </a:r>
          </a:p>
          <a:p>
            <a:pPr>
              <a:lnSpc>
                <a:spcPct val="100000"/>
              </a:lnSpc>
              <a:spcAft>
                <a:spcPts val="1000"/>
              </a:spcAft>
            </a:pPr>
            <a:r>
              <a:rPr lang="en-US" sz="1800" dirty="0"/>
              <a:t>Authentication and Authorization</a:t>
            </a:r>
          </a:p>
          <a:p>
            <a:pPr>
              <a:lnSpc>
                <a:spcPct val="100000"/>
              </a:lnSpc>
              <a:spcAft>
                <a:spcPts val="1000"/>
              </a:spcAft>
            </a:pPr>
            <a:r>
              <a:rPr lang="en-US" sz="1800" dirty="0"/>
              <a:t>Auditing and Logging</a:t>
            </a:r>
          </a:p>
          <a:p>
            <a:pPr>
              <a:lnSpc>
                <a:spcPct val="100000"/>
              </a:lnSpc>
              <a:spcAft>
                <a:spcPts val="1000"/>
              </a:spcAft>
            </a:pPr>
            <a:r>
              <a:rPr lang="en-US" sz="1800" dirty="0"/>
              <a:t>Data Protection</a:t>
            </a:r>
          </a:p>
          <a:p>
            <a:pPr>
              <a:lnSpc>
                <a:spcPct val="100000"/>
              </a:lnSpc>
              <a:spcAft>
                <a:spcPts val="1000"/>
              </a:spcAft>
            </a:pPr>
            <a:r>
              <a:rPr lang="en-US" sz="1800" dirty="0"/>
              <a:t>Installation Updates and Patches</a:t>
            </a:r>
          </a:p>
          <a:p>
            <a:pPr>
              <a:lnSpc>
                <a:spcPct val="100000"/>
              </a:lnSpc>
              <a:spcAft>
                <a:spcPts val="1000"/>
              </a:spcAft>
            </a:pPr>
            <a:r>
              <a:rPr lang="en-US" sz="1800" dirty="0"/>
              <a:t>Surface Area Reduction</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a:t>
            </a:r>
          </a:p>
        </p:txBody>
      </p:sp>
    </p:spTree>
    <p:extLst>
      <p:ext uri="{BB962C8B-B14F-4D97-AF65-F5344CB8AC3E}">
        <p14:creationId xmlns:p14="http://schemas.microsoft.com/office/powerpoint/2010/main" val="223302000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Disabling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If you have an organizational need to ignore a finding, rather than remediate it, you can optionally disable it. Disabled findings don't impact your secure score or generate unwanted noise.</a:t>
            </a:r>
          </a:p>
          <a:p>
            <a:pPr>
              <a:lnSpc>
                <a:spcPct val="100000"/>
              </a:lnSpc>
              <a:spcAft>
                <a:spcPts val="1000"/>
              </a:spcAft>
            </a:pPr>
            <a:endParaRPr lang="en-US" sz="1800" dirty="0"/>
          </a:p>
          <a:p>
            <a:pPr>
              <a:lnSpc>
                <a:spcPct val="100000"/>
              </a:lnSpc>
              <a:spcAft>
                <a:spcPts val="1000"/>
              </a:spcAft>
            </a:pPr>
            <a:r>
              <a:rPr lang="en-US" sz="1800" dirty="0"/>
              <a:t>When a finding matches the criteria you've defined in your disable rules, it won't appear in the list of findings. Typical scenarios include:</a:t>
            </a:r>
          </a:p>
          <a:p>
            <a:pPr>
              <a:lnSpc>
                <a:spcPct val="100000"/>
              </a:lnSpc>
              <a:spcAft>
                <a:spcPts val="1000"/>
              </a:spcAft>
            </a:pPr>
            <a:r>
              <a:rPr lang="en-US" sz="1800" dirty="0"/>
              <a:t>Disable findings with severity below medium</a:t>
            </a:r>
          </a:p>
          <a:p>
            <a:pPr>
              <a:lnSpc>
                <a:spcPct val="100000"/>
              </a:lnSpc>
              <a:spcAft>
                <a:spcPts val="1000"/>
              </a:spcAft>
            </a:pPr>
            <a:r>
              <a:rPr lang="en-US" sz="1800" dirty="0"/>
              <a:t>Disable findings that are non-patchable</a:t>
            </a:r>
          </a:p>
          <a:p>
            <a:pPr>
              <a:lnSpc>
                <a:spcPct val="100000"/>
              </a:lnSpc>
              <a:spcAft>
                <a:spcPts val="1000"/>
              </a:spcAft>
            </a:pPr>
            <a:r>
              <a:rPr lang="en-US" sz="1800" dirty="0"/>
              <a:t>Disable findings from benchmarks that aren't of interest for a defined scope</a:t>
            </a:r>
          </a:p>
          <a:p>
            <a:pPr>
              <a:lnSpc>
                <a:spcPct val="100000"/>
              </a:lnSpc>
              <a:spcAft>
                <a:spcPts val="1000"/>
              </a:spcAft>
            </a:pPr>
            <a:endParaRPr lang="en-US" sz="1800" dirty="0"/>
          </a:p>
          <a:p>
            <a:pPr>
              <a:lnSpc>
                <a:spcPct val="100000"/>
              </a:lnSpc>
              <a:spcAft>
                <a:spcPts val="1000"/>
              </a:spcAft>
            </a:pPr>
            <a:r>
              <a:rPr lang="en-US" sz="1800" dirty="0"/>
              <a:t>To disable specific findings, you need permissions to edit a policy in Azure Policy.</a:t>
            </a:r>
          </a:p>
        </p:txBody>
      </p:sp>
    </p:spTree>
    <p:extLst>
      <p:ext uri="{BB962C8B-B14F-4D97-AF65-F5344CB8AC3E}">
        <p14:creationId xmlns:p14="http://schemas.microsoft.com/office/powerpoint/2010/main" val="12543863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Baselines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you review your assessment results, you can mark specific results as being an acceptable baseline in your environment. </a:t>
            </a:r>
          </a:p>
          <a:p>
            <a:pPr>
              <a:lnSpc>
                <a:spcPct val="100000"/>
              </a:lnSpc>
              <a:spcAft>
                <a:spcPts val="1000"/>
              </a:spcAft>
            </a:pPr>
            <a:endParaRPr lang="en-US" sz="1800" dirty="0"/>
          </a:p>
          <a:p>
            <a:pPr>
              <a:lnSpc>
                <a:spcPct val="100000"/>
              </a:lnSpc>
              <a:spcAft>
                <a:spcPts val="1000"/>
              </a:spcAft>
            </a:pPr>
            <a:r>
              <a:rPr lang="en-US" sz="1800" dirty="0"/>
              <a:t>A baseline is essentially a customization of </a:t>
            </a:r>
            <a:br>
              <a:rPr lang="en-US" sz="1800" dirty="0"/>
            </a:br>
            <a:r>
              <a:rPr lang="en-US" sz="1800" dirty="0"/>
              <a:t>how the results are reported. </a:t>
            </a:r>
          </a:p>
          <a:p>
            <a:pPr>
              <a:lnSpc>
                <a:spcPct val="100000"/>
              </a:lnSpc>
              <a:spcAft>
                <a:spcPts val="1000"/>
              </a:spcAft>
            </a:pPr>
            <a:endParaRPr lang="en-US" sz="1800" dirty="0"/>
          </a:p>
          <a:p>
            <a:pPr>
              <a:lnSpc>
                <a:spcPct val="100000"/>
              </a:lnSpc>
              <a:spcAft>
                <a:spcPts val="1000"/>
              </a:spcAft>
            </a:pPr>
            <a:r>
              <a:rPr lang="en-US" sz="1800" dirty="0"/>
              <a:t>In subsequent scans, results that match the </a:t>
            </a:r>
            <a:br>
              <a:rPr lang="en-US" sz="1800" dirty="0"/>
            </a:br>
            <a:r>
              <a:rPr lang="en-US" sz="1800" dirty="0"/>
              <a:t>baseline are considered as passes. </a:t>
            </a:r>
          </a:p>
          <a:p>
            <a:pPr>
              <a:lnSpc>
                <a:spcPct val="100000"/>
              </a:lnSpc>
              <a:spcAft>
                <a:spcPts val="1000"/>
              </a:spcAft>
            </a:pPr>
            <a:endParaRPr lang="en-US" sz="1800" dirty="0"/>
          </a:p>
          <a:p>
            <a:pPr>
              <a:lnSpc>
                <a:spcPct val="100000"/>
              </a:lnSpc>
              <a:spcAft>
                <a:spcPts val="1000"/>
              </a:spcAft>
            </a:pPr>
            <a:r>
              <a:rPr lang="en-US" sz="1800" dirty="0"/>
              <a:t>After you've established your baseline </a:t>
            </a:r>
            <a:br>
              <a:rPr lang="en-US" sz="1800" dirty="0"/>
            </a:br>
            <a:r>
              <a:rPr lang="en-US" sz="1800" dirty="0"/>
              <a:t>security state, vulnerability assessment </a:t>
            </a:r>
            <a:br>
              <a:rPr lang="en-US" sz="1800" dirty="0"/>
            </a:br>
            <a:r>
              <a:rPr lang="en-US" sz="1800" dirty="0"/>
              <a:t>only reports on deviations from the baseline. </a:t>
            </a:r>
            <a:br>
              <a:rPr lang="en-US" sz="1800" dirty="0"/>
            </a:br>
            <a:endParaRPr lang="en-US" sz="1800" dirty="0"/>
          </a:p>
        </p:txBody>
      </p:sp>
      <p:pic>
        <p:nvPicPr>
          <p:cNvPr id="19458" name="Picture 2" descr="Approving a finding as a baseline for future scans">
            <a:extLst>
              <a:ext uri="{FF2B5EF4-FFF2-40B4-BE49-F238E27FC236}">
                <a16:creationId xmlns:a16="http://schemas.microsoft.com/office/drawing/2014/main" id="{2F4A9A8B-5125-4FF1-9565-0EEF48DC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230" y="1911790"/>
            <a:ext cx="5846549" cy="344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000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Change Log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3574074" cy="502447"/>
          </a:xfrm>
        </p:spPr>
        <p:txBody>
          <a:bodyPr/>
          <a:lstStyle/>
          <a:p>
            <a:pPr>
              <a:lnSpc>
                <a:spcPct val="100000"/>
              </a:lnSpc>
              <a:spcAft>
                <a:spcPts val="1000"/>
              </a:spcAft>
            </a:pPr>
            <a:r>
              <a:rPr lang="en-US" sz="1800" dirty="0"/>
              <a:t>SQL Vulnerability assessment rules are periodically updated.  You can reference the change log for the latest changes:</a:t>
            </a:r>
          </a:p>
          <a:p>
            <a:pPr>
              <a:lnSpc>
                <a:spcPct val="100000"/>
              </a:lnSpc>
              <a:spcAft>
                <a:spcPts val="1000"/>
              </a:spcAft>
            </a:pPr>
            <a:endParaRPr lang="en-US" sz="1800" dirty="0"/>
          </a:p>
          <a:p>
            <a:pPr>
              <a:lnSpc>
                <a:spcPct val="100000"/>
              </a:lnSpc>
              <a:spcAft>
                <a:spcPts val="1000"/>
              </a:spcAft>
            </a:pPr>
            <a:r>
              <a:rPr lang="en-US" sz="1800" dirty="0"/>
              <a:t>https://docs.microsoft.com/en-us/azure/azure-sql/database/sql-database-vulnerability-assessment-rules-changelog</a:t>
            </a:r>
          </a:p>
          <a:p>
            <a:pPr>
              <a:lnSpc>
                <a:spcPct val="100000"/>
              </a:lnSpc>
              <a:spcAft>
                <a:spcPts val="1000"/>
              </a:spcAft>
            </a:pPr>
            <a:endParaRPr lang="en-US" sz="1800" dirty="0"/>
          </a:p>
          <a:p>
            <a:pPr>
              <a:lnSpc>
                <a:spcPct val="100000"/>
              </a:lnSpc>
              <a:spcAft>
                <a:spcPts val="1000"/>
              </a:spcAft>
            </a:pPr>
            <a:endParaRPr lang="en-US" sz="1800" dirty="0"/>
          </a:p>
        </p:txBody>
      </p:sp>
      <p:pic>
        <p:nvPicPr>
          <p:cNvPr id="4" name="Picture 3">
            <a:extLst>
              <a:ext uri="{FF2B5EF4-FFF2-40B4-BE49-F238E27FC236}">
                <a16:creationId xmlns:a16="http://schemas.microsoft.com/office/drawing/2014/main" id="{873F4E2F-6C6B-4871-B158-113DC7431B87}"/>
              </a:ext>
            </a:extLst>
          </p:cNvPr>
          <p:cNvPicPr>
            <a:picLocks noChangeAspect="1"/>
          </p:cNvPicPr>
          <p:nvPr/>
        </p:nvPicPr>
        <p:blipFill>
          <a:blip r:embed="rId3"/>
          <a:stretch>
            <a:fillRect/>
          </a:stretch>
        </p:blipFill>
        <p:spPr>
          <a:xfrm>
            <a:off x="4309966" y="980605"/>
            <a:ext cx="7003048" cy="4775534"/>
          </a:xfrm>
          <a:prstGeom prst="rect">
            <a:avLst/>
          </a:prstGeom>
        </p:spPr>
      </p:pic>
    </p:spTree>
    <p:extLst>
      <p:ext uri="{BB962C8B-B14F-4D97-AF65-F5344CB8AC3E}">
        <p14:creationId xmlns:p14="http://schemas.microsoft.com/office/powerpoint/2010/main" val="128211452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Troubleshooting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756927" cy="502447"/>
          </a:xfrm>
        </p:spPr>
        <p:txBody>
          <a:bodyPr/>
          <a:lstStyle/>
          <a:p>
            <a:pPr>
              <a:lnSpc>
                <a:spcPct val="100000"/>
              </a:lnSpc>
              <a:spcAft>
                <a:spcPts val="1000"/>
              </a:spcAft>
            </a:pPr>
            <a:r>
              <a:rPr lang="en-US" sz="1800" b="1" dirty="0"/>
              <a:t>Not Visible: </a:t>
            </a:r>
            <a:r>
              <a:rPr lang="en-US" sz="1800" dirty="0"/>
              <a:t>The storage account might not appear in the storage account picker for several reasons:</a:t>
            </a:r>
          </a:p>
          <a:p>
            <a:pPr>
              <a:lnSpc>
                <a:spcPct val="100000"/>
              </a:lnSpc>
              <a:spcAft>
                <a:spcPts val="1000"/>
              </a:spcAft>
            </a:pPr>
            <a:r>
              <a:rPr lang="en-US" sz="1800" dirty="0"/>
              <a:t>The storage account you're looking for isn't in the selected subscription.</a:t>
            </a:r>
          </a:p>
          <a:p>
            <a:pPr>
              <a:lnSpc>
                <a:spcPct val="100000"/>
              </a:lnSpc>
              <a:spcAft>
                <a:spcPts val="1000"/>
              </a:spcAft>
            </a:pPr>
            <a:r>
              <a:rPr lang="en-US" sz="1800" dirty="0"/>
              <a:t>The storage account you're looking for isn't in the same region as the instance of Azure SQL Server.</a:t>
            </a:r>
          </a:p>
          <a:p>
            <a:pPr>
              <a:lnSpc>
                <a:spcPct val="100000"/>
              </a:lnSpc>
              <a:spcAft>
                <a:spcPts val="1000"/>
              </a:spcAft>
            </a:pPr>
            <a:r>
              <a:rPr lang="en-US" sz="1800" dirty="0"/>
              <a:t>You don't have </a:t>
            </a:r>
            <a:r>
              <a:rPr lang="en-US" sz="1800" dirty="0" err="1"/>
              <a:t>Microsoft.Storage</a:t>
            </a:r>
            <a:r>
              <a:rPr lang="en-US" sz="1800" dirty="0"/>
              <a:t>/</a:t>
            </a:r>
            <a:r>
              <a:rPr lang="en-US" sz="1800" dirty="0" err="1"/>
              <a:t>storageAccounts</a:t>
            </a:r>
            <a:r>
              <a:rPr lang="en-US" sz="1800" dirty="0"/>
              <a:t>/read permissions on the storage account.</a:t>
            </a:r>
          </a:p>
          <a:p>
            <a:pPr>
              <a:lnSpc>
                <a:spcPct val="100000"/>
              </a:lnSpc>
              <a:spcAft>
                <a:spcPts val="1000"/>
              </a:spcAft>
            </a:pPr>
            <a:endParaRPr lang="en-US" sz="1800" b="1" dirty="0"/>
          </a:p>
          <a:p>
            <a:pPr>
              <a:lnSpc>
                <a:spcPct val="100000"/>
              </a:lnSpc>
              <a:spcAft>
                <a:spcPts val="1000"/>
              </a:spcAft>
            </a:pPr>
            <a:r>
              <a:rPr lang="en-US" sz="1800" b="1" dirty="0"/>
              <a:t>Permissions</a:t>
            </a:r>
            <a:r>
              <a:rPr lang="en-US" sz="1800" dirty="0"/>
              <a:t>: The following permissions are required to open links in email notifications about scan results or to view scan results:</a:t>
            </a:r>
          </a:p>
          <a:p>
            <a:pPr>
              <a:lnSpc>
                <a:spcPct val="100000"/>
              </a:lnSpc>
              <a:spcAft>
                <a:spcPts val="1000"/>
              </a:spcAft>
            </a:pPr>
            <a:r>
              <a:rPr lang="en-US" sz="1800" dirty="0"/>
              <a:t>SQL Security Manager, Storage Blob Data Reader</a:t>
            </a:r>
          </a:p>
          <a:p>
            <a:pPr>
              <a:lnSpc>
                <a:spcPct val="100000"/>
              </a:lnSpc>
              <a:spcAft>
                <a:spcPts val="1000"/>
              </a:spcAft>
            </a:pPr>
            <a:endParaRPr lang="en-US" sz="1800" dirty="0"/>
          </a:p>
          <a:p>
            <a:pPr>
              <a:lnSpc>
                <a:spcPct val="100000"/>
              </a:lnSpc>
              <a:spcAft>
                <a:spcPts val="1000"/>
              </a:spcAft>
            </a:pPr>
            <a:r>
              <a:rPr lang="en-US" sz="1800" b="1" dirty="0"/>
              <a:t>Browser requirements</a:t>
            </a:r>
            <a:r>
              <a:rPr lang="en-US" sz="1800" dirty="0"/>
              <a:t>: The Firefox browser doesn't support opening or displaying scan results view. We recommend that you use Chrome or Microsoft Edge to view vulnerability assessment scan results.</a:t>
            </a:r>
          </a:p>
        </p:txBody>
      </p:sp>
    </p:spTree>
    <p:extLst>
      <p:ext uri="{BB962C8B-B14F-4D97-AF65-F5344CB8AC3E}">
        <p14:creationId xmlns:p14="http://schemas.microsoft.com/office/powerpoint/2010/main" val="1860757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178625" cy="758022"/>
          </a:xfrm>
        </p:spPr>
        <p:txBody>
          <a:bodyPr/>
          <a:lstStyle/>
          <a:p>
            <a:r>
              <a:rPr lang="en-US" dirty="0"/>
              <a:t>Microsoft Defender for Cloud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Recommendations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Security Alerts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Secure Score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Regulatory compliance</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Workload Protections</a:t>
            </a:r>
          </a:p>
          <a:p>
            <a:pPr marL="509761" lvl="1" indent="-285750" defTabSz="797968">
              <a:spcBef>
                <a:spcPct val="0"/>
              </a:spcBef>
              <a:spcAft>
                <a:spcPts val="800"/>
              </a:spcAft>
              <a:buFont typeface="Arial" panose="020B0604020202020204" pitchFamily="34" charset="0"/>
              <a:buChar char="•"/>
              <a:defRPr/>
            </a:pPr>
            <a:r>
              <a:rPr lang="en-US" sz="1361"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1D734A6-11E8-47B1-9FFB-75060E4A3E10}"/>
              </a:ext>
            </a:extLst>
          </p:cNvPr>
          <p:cNvPicPr>
            <a:picLocks noChangeAspect="1"/>
          </p:cNvPicPr>
          <p:nvPr/>
        </p:nvPicPr>
        <p:blipFill>
          <a:blip r:embed="rId3"/>
          <a:stretch>
            <a:fillRect/>
          </a:stretch>
        </p:blipFill>
        <p:spPr>
          <a:xfrm>
            <a:off x="5736587" y="1853648"/>
            <a:ext cx="3215186" cy="4248978"/>
          </a:xfrm>
          <a:prstGeom prst="rect">
            <a:avLst/>
          </a:prstGeom>
        </p:spPr>
      </p:pic>
    </p:spTree>
    <p:extLst>
      <p:ext uri="{BB962C8B-B14F-4D97-AF65-F5344CB8AC3E}">
        <p14:creationId xmlns:p14="http://schemas.microsoft.com/office/powerpoint/2010/main" val="297918365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How does FIM work?</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uses the Azure Change Tracking solution to track and identify changes in your environment. When file integrity monitoring is enabled, you have a Change Tracking resource of type Solution.</a:t>
            </a:r>
          </a:p>
          <a:p>
            <a:pPr>
              <a:lnSpc>
                <a:spcPct val="100000"/>
              </a:lnSpc>
              <a:spcAft>
                <a:spcPts val="1000"/>
              </a:spcAft>
            </a:pPr>
            <a:endParaRPr lang="en-US" sz="1800" dirty="0"/>
          </a:p>
          <a:p>
            <a:pPr>
              <a:lnSpc>
                <a:spcPct val="100000"/>
              </a:lnSpc>
              <a:spcAft>
                <a:spcPts val="1000"/>
              </a:spcAft>
            </a:pPr>
            <a:r>
              <a:rPr lang="en-US" sz="1800" dirty="0"/>
              <a:t>FIM uses a MD5 hash comparison method to determine if the current set of bytes of a file are different from the last scan of the file.</a:t>
            </a:r>
          </a:p>
          <a:p>
            <a:pPr>
              <a:lnSpc>
                <a:spcPct val="100000"/>
              </a:lnSpc>
              <a:spcAft>
                <a:spcPts val="1000"/>
              </a:spcAft>
            </a:pPr>
            <a:endParaRPr lang="en-US" sz="1800" dirty="0"/>
          </a:p>
          <a:p>
            <a:pPr>
              <a:lnSpc>
                <a:spcPct val="100000"/>
              </a:lnSpc>
              <a:spcAft>
                <a:spcPts val="1000"/>
              </a:spcAft>
            </a:pPr>
            <a:r>
              <a:rPr lang="en-US" sz="1800" dirty="0"/>
              <a:t>If you remove the Change Tracking resource, you will also disable the file integrity monitoring feature in Security Center.</a:t>
            </a:r>
          </a:p>
          <a:p>
            <a:pPr>
              <a:lnSpc>
                <a:spcPct val="100000"/>
              </a:lnSpc>
              <a:spcAft>
                <a:spcPts val="1000"/>
              </a:spcAft>
            </a:pPr>
            <a:endParaRPr lang="en-US" sz="1800" dirty="0"/>
          </a:p>
          <a:p>
            <a:pPr>
              <a:lnSpc>
                <a:spcPct val="100000"/>
              </a:lnSpc>
              <a:spcAft>
                <a:spcPts val="1000"/>
              </a:spcAft>
            </a:pPr>
            <a:r>
              <a:rPr lang="en-US" sz="1800" b="1" dirty="0"/>
              <a:t>All data is saved to the Log Analytics workspace.  The more you monitor and the more changes that occur, the larger this log data can get.</a:t>
            </a:r>
          </a:p>
          <a:p>
            <a:pPr>
              <a:lnSpc>
                <a:spcPct val="100000"/>
              </a:lnSpc>
              <a:spcAft>
                <a:spcPts val="1000"/>
              </a:spcAft>
            </a:pPr>
            <a:endParaRPr lang="en-US" sz="1400" dirty="0">
              <a:solidFill>
                <a:srgbClr val="171717"/>
              </a:solidFill>
              <a:latin typeface="Segoe UI" panose="020B0502040204020203" pitchFamily="34" charset="0"/>
            </a:endParaRPr>
          </a:p>
          <a:p>
            <a:pPr>
              <a:lnSpc>
                <a:spcPct val="100000"/>
              </a:lnSpc>
              <a:spcAft>
                <a:spcPts val="1000"/>
              </a:spcAft>
            </a:pPr>
            <a:endParaRPr lang="en-US" sz="1800" b="1" dirty="0"/>
          </a:p>
        </p:txBody>
      </p:sp>
    </p:spTree>
    <p:extLst>
      <p:ext uri="{BB962C8B-B14F-4D97-AF65-F5344CB8AC3E}">
        <p14:creationId xmlns:p14="http://schemas.microsoft.com/office/powerpoint/2010/main" val="425388225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FIM?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Operating system, applications, and associated configurations control the behavior and security state of your resources. </a:t>
            </a:r>
          </a:p>
          <a:p>
            <a:pPr>
              <a:lnSpc>
                <a:spcPct val="100000"/>
              </a:lnSpc>
              <a:spcAft>
                <a:spcPts val="1000"/>
              </a:spcAft>
            </a:pPr>
            <a:r>
              <a:rPr lang="en-US" sz="1800" dirty="0"/>
              <a:t>One of the ways an attacker can gain control of a system’s resources is by targeting its files, a path that can often go undetected. Some zero-day attacks have no known signatures to look out for.</a:t>
            </a:r>
          </a:p>
          <a:p>
            <a:pPr>
              <a:lnSpc>
                <a:spcPct val="100000"/>
              </a:lnSpc>
              <a:spcAft>
                <a:spcPts val="1000"/>
              </a:spcAft>
            </a:pPr>
            <a:r>
              <a:rPr lang="en-US" sz="1800" dirty="0"/>
              <a:t>Attackers target the files that control your resources, in order to overtake a resource's operating system and/or execute activities without being detected.</a:t>
            </a:r>
          </a:p>
          <a:p>
            <a:pPr>
              <a:lnSpc>
                <a:spcPct val="100000"/>
              </a:lnSpc>
              <a:spcAft>
                <a:spcPts val="1000"/>
              </a:spcAft>
            </a:pPr>
            <a:endParaRPr lang="en-US" sz="1800" dirty="0"/>
          </a:p>
          <a:p>
            <a:pPr>
              <a:lnSpc>
                <a:spcPct val="100000"/>
              </a:lnSpc>
              <a:spcAft>
                <a:spcPts val="1000"/>
              </a:spcAft>
            </a:pPr>
            <a:r>
              <a:rPr lang="en-US" sz="1800" dirty="0"/>
              <a:t>Many regulatory compliance standards such as </a:t>
            </a:r>
            <a:r>
              <a:rPr lang="en-US" sz="1800" b="1" dirty="0"/>
              <a:t>PCI-DSS &amp; ISO 17799</a:t>
            </a:r>
            <a:r>
              <a:rPr lang="en-US" sz="1800" dirty="0"/>
              <a:t> require implementing FIM controls.</a:t>
            </a:r>
            <a:endParaRPr lang="en-US" sz="1800" b="1" dirty="0"/>
          </a:p>
        </p:txBody>
      </p:sp>
    </p:spTree>
    <p:extLst>
      <p:ext uri="{BB962C8B-B14F-4D97-AF65-F5344CB8AC3E}">
        <p14:creationId xmlns:p14="http://schemas.microsoft.com/office/powerpoint/2010/main" val="163011735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Which files should I monitor?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161992" cy="502447"/>
          </a:xfrm>
        </p:spPr>
        <p:txBody>
          <a:bodyPr/>
          <a:lstStyle/>
          <a:p>
            <a:pPr>
              <a:lnSpc>
                <a:spcPct val="100000"/>
              </a:lnSpc>
              <a:spcAft>
                <a:spcPts val="1000"/>
              </a:spcAft>
            </a:pPr>
            <a:r>
              <a:rPr lang="en-US" sz="1800" dirty="0"/>
              <a:t>When choosing which files to monitor, consider the files that are critical for your system and applications. </a:t>
            </a:r>
          </a:p>
          <a:p>
            <a:pPr>
              <a:lnSpc>
                <a:spcPct val="100000"/>
              </a:lnSpc>
              <a:spcAft>
                <a:spcPts val="1000"/>
              </a:spcAft>
            </a:pPr>
            <a:r>
              <a:rPr lang="en-US" sz="1800" dirty="0"/>
              <a:t>Monitor files that you don’t expect to change without planning. </a:t>
            </a:r>
          </a:p>
          <a:p>
            <a:pPr>
              <a:lnSpc>
                <a:spcPct val="100000"/>
              </a:lnSpc>
              <a:spcAft>
                <a:spcPts val="1000"/>
              </a:spcAft>
            </a:pPr>
            <a:r>
              <a:rPr lang="en-US" sz="1800" dirty="0"/>
              <a:t>If you choose files that are frequently changed by applications or operating system (such as log files and text files) it'll create a lot of noise, making it difficult to identify an attack.</a:t>
            </a:r>
          </a:p>
        </p:txBody>
      </p:sp>
      <p:pic>
        <p:nvPicPr>
          <p:cNvPr id="1026" name="Picture 2" descr="FIM workspace details page.">
            <a:extLst>
              <a:ext uri="{FF2B5EF4-FFF2-40B4-BE49-F238E27FC236}">
                <a16:creationId xmlns:a16="http://schemas.microsoft.com/office/drawing/2014/main" id="{B17532B0-22A9-4223-BA0E-179B3B17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681" y="938462"/>
            <a:ext cx="5866707" cy="51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679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Dashboard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he FIM dashboard for a workspace displays the following details:</a:t>
            </a:r>
          </a:p>
          <a:p>
            <a:pPr>
              <a:lnSpc>
                <a:spcPct val="100000"/>
              </a:lnSpc>
              <a:spcAft>
                <a:spcPts val="1000"/>
              </a:spcAft>
            </a:pPr>
            <a:endParaRPr lang="en-US" sz="1800" dirty="0"/>
          </a:p>
          <a:p>
            <a:pPr>
              <a:lnSpc>
                <a:spcPct val="100000"/>
              </a:lnSpc>
              <a:spcAft>
                <a:spcPts val="1000"/>
              </a:spcAft>
            </a:pPr>
            <a:r>
              <a:rPr lang="en-US" sz="1800" dirty="0"/>
              <a:t>Total number of machines connected to the workspace</a:t>
            </a:r>
          </a:p>
          <a:p>
            <a:pPr>
              <a:lnSpc>
                <a:spcPct val="100000"/>
              </a:lnSpc>
              <a:spcAft>
                <a:spcPts val="1000"/>
              </a:spcAft>
            </a:pPr>
            <a:r>
              <a:rPr lang="en-US" sz="1800" dirty="0"/>
              <a:t>Total number of changes that occurred during the selected time period</a:t>
            </a:r>
          </a:p>
          <a:p>
            <a:pPr>
              <a:lnSpc>
                <a:spcPct val="100000"/>
              </a:lnSpc>
              <a:spcAft>
                <a:spcPts val="1000"/>
              </a:spcAft>
            </a:pPr>
            <a:r>
              <a:rPr lang="en-US" sz="1800" dirty="0"/>
              <a:t>A breakdown of change type (files, registry)</a:t>
            </a:r>
          </a:p>
          <a:p>
            <a:pPr>
              <a:lnSpc>
                <a:spcPct val="100000"/>
              </a:lnSpc>
              <a:spcAft>
                <a:spcPts val="1000"/>
              </a:spcAft>
            </a:pPr>
            <a:r>
              <a:rPr lang="en-US" sz="1800" dirty="0"/>
              <a:t>A breakdown of change category (modified, added, removed)</a:t>
            </a:r>
          </a:p>
        </p:txBody>
      </p:sp>
      <p:pic>
        <p:nvPicPr>
          <p:cNvPr id="4" name="Picture 3">
            <a:extLst>
              <a:ext uri="{FF2B5EF4-FFF2-40B4-BE49-F238E27FC236}">
                <a16:creationId xmlns:a16="http://schemas.microsoft.com/office/drawing/2014/main" id="{2085A18D-4FA9-4B5B-9570-99FE40882753}"/>
              </a:ext>
            </a:extLst>
          </p:cNvPr>
          <p:cNvPicPr>
            <a:picLocks noChangeAspect="1"/>
          </p:cNvPicPr>
          <p:nvPr/>
        </p:nvPicPr>
        <p:blipFill>
          <a:blip r:embed="rId3"/>
          <a:stretch>
            <a:fillRect/>
          </a:stretch>
        </p:blipFill>
        <p:spPr>
          <a:xfrm>
            <a:off x="1091865" y="3810357"/>
            <a:ext cx="9423735" cy="2566129"/>
          </a:xfrm>
          <a:prstGeom prst="rect">
            <a:avLst/>
          </a:prstGeom>
        </p:spPr>
      </p:pic>
    </p:spTree>
    <p:extLst>
      <p:ext uri="{BB962C8B-B14F-4D97-AF65-F5344CB8AC3E}">
        <p14:creationId xmlns:p14="http://schemas.microsoft.com/office/powerpoint/2010/main" val="3670309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FIM Configuration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add new entities to monitor</a:t>
            </a:r>
            <a:br>
              <a:rPr lang="en-US" sz="1800" dirty="0"/>
            </a:br>
            <a:r>
              <a:rPr lang="en-US" sz="1800" dirty="0"/>
              <a:t>via the Workspace Configuration</a:t>
            </a:r>
          </a:p>
          <a:p>
            <a:pPr>
              <a:lnSpc>
                <a:spcPct val="100000"/>
              </a:lnSpc>
              <a:spcAft>
                <a:spcPts val="1000"/>
              </a:spcAft>
            </a:pPr>
            <a:endParaRPr lang="en-US" sz="1800" dirty="0"/>
          </a:p>
          <a:p>
            <a:pPr>
              <a:lnSpc>
                <a:spcPct val="100000"/>
              </a:lnSpc>
              <a:spcAft>
                <a:spcPts val="1000"/>
              </a:spcAft>
            </a:pPr>
            <a:r>
              <a:rPr lang="en-US" sz="1800" dirty="0"/>
              <a:t>Commonly monitoring items are </a:t>
            </a:r>
            <a:br>
              <a:rPr lang="en-US" sz="1800" dirty="0"/>
            </a:br>
            <a:r>
              <a:rPr lang="en-US" sz="1800" dirty="0"/>
              <a:t>displayed as recommended.</a:t>
            </a:r>
          </a:p>
        </p:txBody>
      </p:sp>
      <p:pic>
        <p:nvPicPr>
          <p:cNvPr id="2050" name="Picture 2" descr="Workspace configuration for file integrity monitoring in Azure Security Center.">
            <a:extLst>
              <a:ext uri="{FF2B5EF4-FFF2-40B4-BE49-F238E27FC236}">
                <a16:creationId xmlns:a16="http://schemas.microsoft.com/office/drawing/2014/main" id="{A92B3640-A18A-4162-8BF1-787CFA16D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6" y="980605"/>
            <a:ext cx="6555000" cy="484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88498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Folder and path monitoring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Use wildcards to simplify tracking across directories. The following rules apply when you configure folder monitoring using wildcards:</a:t>
            </a:r>
          </a:p>
          <a:p>
            <a:pPr>
              <a:lnSpc>
                <a:spcPct val="100000"/>
              </a:lnSpc>
              <a:spcAft>
                <a:spcPts val="1000"/>
              </a:spcAft>
            </a:pPr>
            <a:endParaRPr lang="en-US" sz="1800" dirty="0"/>
          </a:p>
          <a:p>
            <a:pPr>
              <a:lnSpc>
                <a:spcPct val="100000"/>
              </a:lnSpc>
              <a:spcAft>
                <a:spcPts val="1000"/>
              </a:spcAft>
            </a:pPr>
            <a:r>
              <a:rPr lang="en-US" sz="1800" dirty="0"/>
              <a:t>Wildcards are required for tracking multiple files.</a:t>
            </a:r>
          </a:p>
          <a:p>
            <a:pPr>
              <a:lnSpc>
                <a:spcPct val="100000"/>
              </a:lnSpc>
              <a:spcAft>
                <a:spcPts val="1000"/>
              </a:spcAft>
            </a:pPr>
            <a:r>
              <a:rPr lang="en-US" sz="1800" dirty="0"/>
              <a:t>Wildcards can only be used in the last segment of a path, such as C:\folder\file or /</a:t>
            </a:r>
            <a:r>
              <a:rPr lang="en-US" sz="1800" dirty="0" err="1"/>
              <a:t>etc</a:t>
            </a:r>
            <a:r>
              <a:rPr lang="en-US" sz="1800" dirty="0"/>
              <a:t>/*.conf</a:t>
            </a:r>
          </a:p>
          <a:p>
            <a:pPr>
              <a:lnSpc>
                <a:spcPct val="100000"/>
              </a:lnSpc>
              <a:spcAft>
                <a:spcPts val="1000"/>
              </a:spcAft>
            </a:pPr>
            <a:r>
              <a:rPr lang="en-US" sz="1800" dirty="0"/>
              <a:t>If an environment variable includes a path that is not valid, validation will succeed but the path will fail when inventory runs.</a:t>
            </a:r>
          </a:p>
          <a:p>
            <a:pPr>
              <a:lnSpc>
                <a:spcPct val="100000"/>
              </a:lnSpc>
              <a:spcAft>
                <a:spcPts val="1000"/>
              </a:spcAft>
            </a:pPr>
            <a:r>
              <a:rPr lang="en-US" sz="1800" dirty="0"/>
              <a:t>When setting the path, avoid general paths such as c:*.* which will result in too many folders being traversed.</a:t>
            </a:r>
          </a:p>
        </p:txBody>
      </p:sp>
    </p:spTree>
    <p:extLst>
      <p:ext uri="{BB962C8B-B14F-4D97-AF65-F5344CB8AC3E}">
        <p14:creationId xmlns:p14="http://schemas.microsoft.com/office/powerpoint/2010/main" val="38267471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Content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0925369" cy="502447"/>
          </a:xfrm>
        </p:spPr>
        <p:txBody>
          <a:bodyPr/>
          <a:lstStyle/>
          <a:p>
            <a:pPr>
              <a:lnSpc>
                <a:spcPct val="100000"/>
              </a:lnSpc>
              <a:spcAft>
                <a:spcPts val="1000"/>
              </a:spcAft>
            </a:pPr>
            <a:r>
              <a:rPr lang="en-US" sz="1800" dirty="0"/>
              <a:t>You can view the changes of your monitored resources using the Automation Account.  You can also see the changes for a file via the “View File Content Changes” window.</a:t>
            </a:r>
          </a:p>
          <a:p>
            <a:pPr>
              <a:lnSpc>
                <a:spcPct val="100000"/>
              </a:lnSpc>
              <a:spcAft>
                <a:spcPts val="1000"/>
              </a:spcAft>
            </a:pPr>
            <a:endParaRPr lang="en-US" sz="1800" dirty="0"/>
          </a:p>
          <a:p>
            <a:pPr>
              <a:lnSpc>
                <a:spcPct val="100000"/>
              </a:lnSpc>
              <a:spcAft>
                <a:spcPts val="1000"/>
              </a:spcAft>
            </a:pPr>
            <a:r>
              <a:rPr lang="en-US" sz="1800" dirty="0"/>
              <a:t>Similar to GitHub, you can see removed and added items in Red and Green.</a:t>
            </a:r>
          </a:p>
          <a:p>
            <a:pPr>
              <a:lnSpc>
                <a:spcPct val="100000"/>
              </a:lnSpc>
              <a:spcAft>
                <a:spcPts val="1000"/>
              </a:spcAft>
            </a:pPr>
            <a:endParaRPr lang="en-US" sz="1800" dirty="0"/>
          </a:p>
          <a:p>
            <a:pPr>
              <a:lnSpc>
                <a:spcPct val="100000"/>
              </a:lnSpc>
              <a:spcAft>
                <a:spcPts val="1000"/>
              </a:spcAft>
            </a:pPr>
            <a:r>
              <a:rPr lang="en-US" sz="1800" dirty="0"/>
              <a:t>Windows and Linux files can also be saved to Azure Storage when they change.</a:t>
            </a:r>
          </a:p>
          <a:p>
            <a:pPr>
              <a:lnSpc>
                <a:spcPct val="100000"/>
              </a:lnSpc>
              <a:spcAft>
                <a:spcPts val="1000"/>
              </a:spcAft>
            </a:pPr>
            <a:endParaRPr lang="en-US" sz="1800" dirty="0"/>
          </a:p>
          <a:p>
            <a:pPr>
              <a:lnSpc>
                <a:spcPct val="100000"/>
              </a:lnSpc>
              <a:spcAft>
                <a:spcPts val="1000"/>
              </a:spcAft>
            </a:pPr>
            <a:r>
              <a:rPr lang="en-US" sz="1800" dirty="0"/>
              <a:t>File Change data will be stored in the </a:t>
            </a:r>
            <a:r>
              <a:rPr lang="en-US" sz="1800" b="1" dirty="0" err="1"/>
              <a:t>changetrackingblob</a:t>
            </a:r>
            <a:r>
              <a:rPr lang="en-US" sz="1800" dirty="0"/>
              <a:t> container.</a:t>
            </a:r>
          </a:p>
          <a:p>
            <a:pPr>
              <a:lnSpc>
                <a:spcPct val="100000"/>
              </a:lnSpc>
              <a:spcAft>
                <a:spcPts val="1000"/>
              </a:spcAft>
            </a:pPr>
            <a:endParaRPr lang="en-US" sz="1800" dirty="0"/>
          </a:p>
          <a:p>
            <a:pPr>
              <a:lnSpc>
                <a:spcPct val="100000"/>
              </a:lnSpc>
              <a:spcAft>
                <a:spcPts val="1000"/>
              </a:spcAft>
            </a:pPr>
            <a:r>
              <a:rPr lang="en-US" sz="1800" dirty="0"/>
              <a:t>Each monitored server will get a folder.</a:t>
            </a:r>
          </a:p>
        </p:txBody>
      </p:sp>
    </p:spTree>
    <p:extLst>
      <p:ext uri="{BB962C8B-B14F-4D97-AF65-F5344CB8AC3E}">
        <p14:creationId xmlns:p14="http://schemas.microsoft.com/office/powerpoint/2010/main" val="142687341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307777"/>
          </a:xfrm>
        </p:spPr>
        <p:txBody>
          <a:bodyPr/>
          <a:lstStyle/>
          <a:p>
            <a:r>
              <a:rPr lang="en-US" dirty="0"/>
              <a:t>Where are FIM logs stored?</a:t>
            </a:r>
          </a:p>
        </p:txBody>
      </p:sp>
      <p:grpSp>
        <p:nvGrpSpPr>
          <p:cNvPr id="46" name="Group 45">
            <a:extLst>
              <a:ext uri="{FF2B5EF4-FFF2-40B4-BE49-F238E27FC236}">
                <a16:creationId xmlns:a16="http://schemas.microsoft.com/office/drawing/2014/main" id="{DD717065-3BFA-402E-95AC-68DDA2860329}"/>
              </a:ext>
            </a:extLst>
          </p:cNvPr>
          <p:cNvGrpSpPr/>
          <p:nvPr/>
        </p:nvGrpSpPr>
        <p:grpSpPr>
          <a:xfrm>
            <a:off x="5826703" y="744335"/>
            <a:ext cx="5779533" cy="2789440"/>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585764" y="5133261"/>
            <a:ext cx="164378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Azure Automation</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4216581" y="5152156"/>
            <a:ext cx="1319515"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5620017" y="5123022"/>
            <a:ext cx="1452599"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Resource Graph</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293520" y="5152155"/>
            <a:ext cx="1859088"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Log Analytics</a:t>
            </a:r>
          </a:p>
        </p:txBody>
      </p:sp>
    </p:spTree>
    <p:extLst>
      <p:ext uri="{BB962C8B-B14F-4D97-AF65-F5344CB8AC3E}">
        <p14:creationId xmlns:p14="http://schemas.microsoft.com/office/powerpoint/2010/main" val="18733889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92.png"/></Relationships>
</file>

<file path=ppt/webextensions/webextension1.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600"/>
    <we:property name="type" value="&quot;Non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900"/>
    <we:property name="type" value="&quot;Non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1F641495-9D0F-4868-AE50-C18367E888DF}">
  <we:reference id="wa200001661" version="2.1.0.2" store="en-US" storeType="OMEX"/>
  <we:alternateReferences>
    <we:reference id="wa200001661" version="2.1.0.2" store="wa200001661" storeType="OMEX"/>
  </we:alternateReferences>
  <we:properties>
    <we:property name="showcontrols" value="false"/>
    <we:property name="time" value="3600"/>
    <we:property name="type" value="&quot;Non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14960</TotalTime>
  <Words>10063</Words>
  <Application>Microsoft Office PowerPoint</Application>
  <PresentationFormat>Widescreen</PresentationFormat>
  <Paragraphs>1349</Paragraphs>
  <Slides>151</Slides>
  <Notes>105</Notes>
  <HiddenSlides>2</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151</vt:i4>
      </vt:variant>
    </vt:vector>
  </HeadingPairs>
  <TitlesOfParts>
    <vt:vector size="170" baseType="lpstr">
      <vt:lpstr>Arial</vt:lpstr>
      <vt:lpstr>Arial Nova</vt:lpstr>
      <vt:lpstr>Calibri</vt:lpstr>
      <vt:lpstr>Consolas</vt:lpstr>
      <vt:lpstr>MentiText</vt:lpstr>
      <vt:lpstr>Poppins</vt:lpstr>
      <vt:lpstr>Poppins SemiBold</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Microsoft Security template</vt:lpstr>
      <vt:lpstr>1_Analytics Surge</vt:lpstr>
      <vt:lpstr>Microsoft Defender for Cloud</vt:lpstr>
      <vt:lpstr>Get Ready!</vt:lpstr>
      <vt:lpstr>Meet Your Coaches</vt:lpstr>
      <vt:lpstr>Announcements</vt:lpstr>
      <vt:lpstr>Prerequisite Knowledge</vt:lpstr>
      <vt:lpstr>This Week’s Agenda</vt:lpstr>
      <vt:lpstr>Today’s Agenda</vt:lpstr>
      <vt:lpstr>Microsoft Defender for Cloud (Security Center)</vt:lpstr>
      <vt:lpstr>Microsoft Defender for Cloud (Security Center)</vt:lpstr>
      <vt:lpstr>Secure Score</vt:lpstr>
      <vt:lpstr>Regulatory Compliance</vt:lpstr>
      <vt:lpstr>Firewall Manager</vt:lpstr>
      <vt:lpstr>PowerPoint Presentation</vt:lpstr>
      <vt:lpstr>Community Repository</vt:lpstr>
      <vt:lpstr>Value Proposition</vt:lpstr>
      <vt:lpstr>Microsoft Defender for Cloud</vt:lpstr>
      <vt:lpstr>Microsoft Defender for Cloud</vt:lpstr>
      <vt:lpstr>Hybrid cloud approach</vt:lpstr>
      <vt:lpstr>Microsoft Defender for Cloud – Turn it On</vt:lpstr>
      <vt:lpstr>Microsoft Defender for Cloud Solutions</vt:lpstr>
      <vt:lpstr>Microsoft Defender for Cloud Costs</vt:lpstr>
      <vt:lpstr>What’s New, What’s Coming</vt:lpstr>
      <vt:lpstr>Microsoft Defender for Cloud Demo</vt:lpstr>
      <vt:lpstr>Let’s Take a Break</vt:lpstr>
      <vt:lpstr>Today’s Agenda</vt:lpstr>
      <vt:lpstr>Azure Arc</vt:lpstr>
      <vt:lpstr>Azure Arc</vt:lpstr>
      <vt:lpstr>PowerPoint Presentation</vt:lpstr>
      <vt:lpstr>Supported Service</vt:lpstr>
      <vt:lpstr>Azure Arc Architecture</vt:lpstr>
      <vt:lpstr>PowerPoint Presentation</vt:lpstr>
      <vt:lpstr>Azure Arc + Microsoft Defender for Cloud</vt:lpstr>
      <vt:lpstr>Azure Lighthouse</vt:lpstr>
      <vt:lpstr>Azure Lighthouse</vt:lpstr>
      <vt:lpstr>Azure Lighthouse Architecture</vt:lpstr>
      <vt:lpstr>Azure Purview</vt:lpstr>
      <vt:lpstr>Azure Arc + Azure Security Center</vt:lpstr>
      <vt:lpstr>Azure Purview \ Profisee</vt:lpstr>
      <vt:lpstr>Azure Policy</vt:lpstr>
      <vt:lpstr>Azure Policy</vt:lpstr>
      <vt:lpstr>Policy Definitions</vt:lpstr>
      <vt:lpstr>Initiative Definitions</vt:lpstr>
      <vt:lpstr>Microsoft Defender for Cloud + Azure Policy</vt:lpstr>
      <vt:lpstr>Azure Blueprints</vt:lpstr>
      <vt:lpstr>Recommendations</vt:lpstr>
      <vt:lpstr>Recommendations</vt:lpstr>
      <vt:lpstr>Disabling Recommendations</vt:lpstr>
      <vt:lpstr>Microsoft 365 Defender</vt:lpstr>
      <vt:lpstr>Microsoft 365 Defender</vt:lpstr>
      <vt:lpstr>Portal Integration</vt:lpstr>
      <vt:lpstr>Top Scoring</vt:lpstr>
      <vt:lpstr>Forrester</vt:lpstr>
      <vt:lpstr>Gartner</vt:lpstr>
      <vt:lpstr>Microsoft Defender + Microsoft Defender for Cloud + Azure Sentinel</vt:lpstr>
      <vt:lpstr>How They Work Together</vt:lpstr>
      <vt:lpstr>All roads lead to Log Analytics and Azure Sentinel. </vt:lpstr>
      <vt:lpstr>Azure Identity</vt:lpstr>
      <vt:lpstr>PowerPoint Presentation</vt:lpstr>
      <vt:lpstr>PowerPoint Presentation</vt:lpstr>
      <vt:lpstr>PowerPoint Presentation</vt:lpstr>
      <vt:lpstr>What do we know about a user? Effective for obvious attack patterns | Faster to implement</vt:lpstr>
      <vt:lpstr>Identity Protection is more relevant than ever Let system intelligence find compromise</vt:lpstr>
      <vt:lpstr>Microsoft Defender for Cloud + Identity</vt:lpstr>
      <vt:lpstr>But let’s talk about…</vt:lpstr>
      <vt:lpstr>Microsoft Defender for Cloud Solutions</vt:lpstr>
      <vt:lpstr>Microsoft Defender for Cloud Solutions</vt:lpstr>
      <vt:lpstr>VM Vulnerability Assessments</vt:lpstr>
      <vt:lpstr>Microsoft Defender for Cloud – VM Vulnerability Assessment</vt:lpstr>
      <vt:lpstr>Qualys Scanner</vt:lpstr>
      <vt:lpstr>Third-party vulnerability scanners</vt:lpstr>
      <vt:lpstr>Deployment</vt:lpstr>
      <vt:lpstr>Scanning</vt:lpstr>
      <vt:lpstr>Findings</vt:lpstr>
      <vt:lpstr>Troubleshooting</vt:lpstr>
      <vt:lpstr>Advanced Scenarios</vt:lpstr>
      <vt:lpstr>Microsoft Defender vs Qualsys</vt:lpstr>
      <vt:lpstr>SQL Vulnerability Assessments</vt:lpstr>
      <vt:lpstr>Microsoft Defender for Cloud – SQL Vulnerability </vt:lpstr>
      <vt:lpstr>Supported Database Types</vt:lpstr>
      <vt:lpstr>Scanning</vt:lpstr>
      <vt:lpstr>Data Residency</vt:lpstr>
      <vt:lpstr>Results</vt:lpstr>
      <vt:lpstr>Storage Account Access</vt:lpstr>
      <vt:lpstr>Azure Monitor Workbooks</vt:lpstr>
      <vt:lpstr>Assessment Rules</vt:lpstr>
      <vt:lpstr>Disabling Rules</vt:lpstr>
      <vt:lpstr>Baselines</vt:lpstr>
      <vt:lpstr>Change Log</vt:lpstr>
      <vt:lpstr>Troubleshooting</vt:lpstr>
      <vt:lpstr>File Integrity</vt:lpstr>
      <vt:lpstr>File Integrity</vt:lpstr>
      <vt:lpstr>How does FIM work?</vt:lpstr>
      <vt:lpstr>Why FIM?</vt:lpstr>
      <vt:lpstr>Which files should I monitor?</vt:lpstr>
      <vt:lpstr>FIM Dashboard</vt:lpstr>
      <vt:lpstr>FIM Configuration</vt:lpstr>
      <vt:lpstr>Folder and path monitoring</vt:lpstr>
      <vt:lpstr>File Content</vt:lpstr>
      <vt:lpstr>Pop Quiz</vt:lpstr>
      <vt:lpstr>Let’s Take a Break</vt:lpstr>
      <vt:lpstr>Today’s Agenda</vt:lpstr>
      <vt:lpstr>DEMO: How to whiteboard designs</vt:lpstr>
      <vt:lpstr>Breakout Activity:  Microsoft Defender for Cloud Onboarding</vt:lpstr>
      <vt:lpstr>Session and Lab Environment</vt:lpstr>
      <vt:lpstr>PowerPoint Presentation</vt:lpstr>
      <vt:lpstr>PowerPoint Presentation</vt:lpstr>
      <vt:lpstr>PowerPoint Presentation</vt:lpstr>
      <vt:lpstr>PowerPoint Presentation</vt:lpstr>
      <vt:lpstr>PowerPoint Presentation</vt:lpstr>
      <vt:lpstr>DEMO: How to access your lab environment</vt:lpstr>
      <vt:lpstr>Lab: individual lab exercise</vt:lpstr>
      <vt:lpstr>Build Hands-on Lab 1:  Configure Microsoft Defender for Cloud Settings</vt:lpstr>
      <vt:lpstr>Let’s Take a Break</vt:lpstr>
      <vt:lpstr>Today’s Agenda</vt:lpstr>
      <vt:lpstr>Adaptive Application Control</vt:lpstr>
      <vt:lpstr>Application allow lists</vt:lpstr>
      <vt:lpstr>Adaptive Application Control</vt:lpstr>
      <vt:lpstr>How does it work?</vt:lpstr>
      <vt:lpstr>No Enforcement</vt:lpstr>
      <vt:lpstr>No recommendation state</vt:lpstr>
      <vt:lpstr>Miscellaneous</vt:lpstr>
      <vt:lpstr>Rules</vt:lpstr>
      <vt:lpstr>Recommendation – “Allowlist rules in your adaptive application control policy should be updated”</vt:lpstr>
      <vt:lpstr>Question…</vt:lpstr>
      <vt:lpstr>Just In Time VM Access</vt:lpstr>
      <vt:lpstr>JIT VM Access</vt:lpstr>
      <vt:lpstr>Why JIT VM Access?</vt:lpstr>
      <vt:lpstr>Supported Ports</vt:lpstr>
      <vt:lpstr>Network Security Groups</vt:lpstr>
      <vt:lpstr>Requesting Access</vt:lpstr>
      <vt:lpstr>Question…</vt:lpstr>
      <vt:lpstr>Azure Bastion</vt:lpstr>
      <vt:lpstr>Azure Bastion</vt:lpstr>
      <vt:lpstr>How does it work?</vt:lpstr>
      <vt:lpstr>Adaptive Network Hardening</vt:lpstr>
      <vt:lpstr>Adaptive Network Hardening</vt:lpstr>
      <vt:lpstr>How does it work?</vt:lpstr>
      <vt:lpstr>Microsoft Defender for Cloud – Case Studies</vt:lpstr>
      <vt:lpstr>Case Studies - NCR</vt:lpstr>
      <vt:lpstr>Case Studies - Centro Paula Souza</vt:lpstr>
      <vt:lpstr>Breakout Activity:  Microsoft Defender for Cloud Onboarding Discussion</vt:lpstr>
      <vt:lpstr>Today’s Agenda</vt:lpstr>
      <vt:lpstr>Build Hands-on Lab 2:  Microsoft Defender for Cloud Solutions – Part II</vt:lpstr>
      <vt:lpstr>Build Hands-on Lab 3:  Microsoft Defender for Cloud Solutions – Part III</vt:lpstr>
      <vt:lpstr>Build Hands-on Lab 4:  Security Portals</vt:lpstr>
      <vt:lpstr>Full Group Activity:  Microsoft Defender for Cloud</vt:lpstr>
      <vt:lpstr>Mentimeter Poll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1093</cp:revision>
  <dcterms:created xsi:type="dcterms:W3CDTF">2020-05-01T23:34:12Z</dcterms:created>
  <dcterms:modified xsi:type="dcterms:W3CDTF">2021-11-11T00:51:13Z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